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58D750-B711-4BB8-B69D-CABA4B3FAD74}" type="datetimeFigureOut">
              <a:rPr lang="en-GB" smtClean="0"/>
              <a:pPr/>
              <a:t>18/01/2014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5C659F-9E3E-4E51-B046-47D6CB6CF8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8D750-B711-4BB8-B69D-CABA4B3FAD74}" type="datetimeFigureOut">
              <a:rPr lang="en-GB" smtClean="0"/>
              <a:pPr/>
              <a:t>18/01/2014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5C659F-9E3E-4E51-B046-47D6CB6CF8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8D750-B711-4BB8-B69D-CABA4B3FAD74}" type="datetimeFigureOut">
              <a:rPr lang="en-GB" smtClean="0"/>
              <a:pPr/>
              <a:t>18/01/2014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5C659F-9E3E-4E51-B046-47D6CB6CF8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8D750-B711-4BB8-B69D-CABA4B3FAD74}" type="datetimeFigureOut">
              <a:rPr lang="en-GB" smtClean="0"/>
              <a:pPr/>
              <a:t>18/01/2014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5C659F-9E3E-4E51-B046-47D6CB6CF80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8D750-B711-4BB8-B69D-CABA4B3FAD74}" type="datetimeFigureOut">
              <a:rPr lang="en-GB" smtClean="0"/>
              <a:pPr/>
              <a:t>18/01/2014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5C659F-9E3E-4E51-B046-47D6CB6CF80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8D750-B711-4BB8-B69D-CABA4B3FAD74}" type="datetimeFigureOut">
              <a:rPr lang="en-GB" smtClean="0"/>
              <a:pPr/>
              <a:t>18/01/2014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5C659F-9E3E-4E51-B046-47D6CB6CF80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8D750-B711-4BB8-B69D-CABA4B3FAD74}" type="datetimeFigureOut">
              <a:rPr lang="en-GB" smtClean="0"/>
              <a:pPr/>
              <a:t>18/01/2014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5C659F-9E3E-4E51-B046-47D6CB6CF8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8D750-B711-4BB8-B69D-CABA4B3FAD74}" type="datetimeFigureOut">
              <a:rPr lang="en-GB" smtClean="0"/>
              <a:pPr/>
              <a:t>18/01/2014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5C659F-9E3E-4E51-B046-47D6CB6CF80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8D750-B711-4BB8-B69D-CABA4B3FAD74}" type="datetimeFigureOut">
              <a:rPr lang="en-GB" smtClean="0"/>
              <a:pPr/>
              <a:t>18/01/2014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5C659F-9E3E-4E51-B046-47D6CB6CF8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58D750-B711-4BB8-B69D-CABA4B3FAD74}" type="datetimeFigureOut">
              <a:rPr lang="en-GB" smtClean="0"/>
              <a:pPr/>
              <a:t>18/01/2014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5C659F-9E3E-4E51-B046-47D6CB6CF8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58D750-B711-4BB8-B69D-CABA4B3FAD74}" type="datetimeFigureOut">
              <a:rPr lang="en-GB" smtClean="0"/>
              <a:pPr/>
              <a:t>18/01/2014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5C659F-9E3E-4E51-B046-47D6CB6CF80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58D750-B711-4BB8-B69D-CABA4B3FAD74}" type="datetimeFigureOut">
              <a:rPr lang="en-GB" smtClean="0"/>
              <a:pPr/>
              <a:t>18/01/2014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45C659F-9E3E-4E51-B046-47D6CB6CF80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Public </a:t>
            </a:r>
            <a:r>
              <a:rPr lang="en-GB" dirty="0" smtClean="0"/>
              <a:t>Services </a:t>
            </a:r>
            <a:r>
              <a:rPr lang="en-GB" dirty="0" smtClean="0"/>
              <a:t>Delivery &amp; Tax Justice</a:t>
            </a:r>
            <a:br>
              <a:rPr lang="en-GB" dirty="0" smtClean="0"/>
            </a:br>
            <a:r>
              <a:rPr lang="en-GB" sz="4900" i="1" dirty="0" smtClean="0">
                <a:latin typeface="Gabriola" pitchFamily="82" charset="0"/>
              </a:rPr>
              <a:t>A rights-based perspective</a:t>
            </a:r>
            <a:endParaRPr lang="en-GB" sz="4900" dirty="0">
              <a:latin typeface="Gabriola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GB" sz="2000" b="1" dirty="0" smtClean="0"/>
              <a:t>Baba Aye </a:t>
            </a:r>
          </a:p>
          <a:p>
            <a:pPr algn="l"/>
            <a:r>
              <a:rPr lang="en-GB" sz="2000" dirty="0" smtClean="0"/>
              <a:t>Coordinator, PSI Nigeria NCC, Projects Mgt. Committee</a:t>
            </a:r>
          </a:p>
          <a:p>
            <a:pPr algn="l"/>
            <a:r>
              <a:rPr lang="en-GB" sz="2000" dirty="0" smtClean="0"/>
              <a:t>Panel discussion @ the ITUC-Africa workshop on</a:t>
            </a:r>
          </a:p>
          <a:p>
            <a:pPr algn="l"/>
            <a:r>
              <a:rPr lang="en-GB" sz="2000" dirty="0" smtClean="0"/>
              <a:t>Tax Justice, held on January 17-18, 2014, @</a:t>
            </a:r>
          </a:p>
          <a:p>
            <a:pPr algn="l"/>
            <a:r>
              <a:rPr lang="en-GB" sz="2000" dirty="0" err="1" smtClean="0"/>
              <a:t>Lapour</a:t>
            </a:r>
            <a:r>
              <a:rPr lang="en-GB" sz="2000" dirty="0" smtClean="0"/>
              <a:t> Hotel, </a:t>
            </a:r>
            <a:r>
              <a:rPr lang="en-GB" sz="2000" dirty="0" err="1" smtClean="0"/>
              <a:t>Utako</a:t>
            </a:r>
            <a:r>
              <a:rPr lang="en-GB" sz="2000" dirty="0" smtClean="0"/>
              <a:t>, Abuja, Nigeria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Today’s context of public </a:t>
            </a:r>
            <a:r>
              <a:rPr lang="en-GB" dirty="0" smtClean="0"/>
              <a:t>services </a:t>
            </a:r>
            <a:r>
              <a:rPr lang="en-GB" dirty="0" smtClean="0"/>
              <a:t>delivery</a:t>
            </a:r>
          </a:p>
          <a:p>
            <a:r>
              <a:rPr lang="en-GB" dirty="0" smtClean="0"/>
              <a:t>A perspective of tax justice with two sides</a:t>
            </a:r>
          </a:p>
          <a:p>
            <a:r>
              <a:rPr lang="en-GB" dirty="0" smtClean="0"/>
              <a:t>Problems and prospects for a rights-based approach</a:t>
            </a:r>
          </a:p>
          <a:p>
            <a:r>
              <a:rPr lang="en-GB" dirty="0" smtClean="0"/>
              <a:t>Conclusions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presentation</a:t>
            </a:r>
            <a:endParaRPr lang="en-GB" dirty="0"/>
          </a:p>
        </p:txBody>
      </p:sp>
    </p:spTree>
  </p:cSld>
  <p:clrMapOvr>
    <a:masterClrMapping/>
  </p:clrMapOvr>
  <p:transition spd="med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Public services:</a:t>
            </a:r>
          </a:p>
          <a:p>
            <a:pPr>
              <a:buNone/>
            </a:pPr>
            <a:r>
              <a:rPr lang="en-GB" sz="1800" dirty="0" smtClean="0"/>
              <a:t>=&gt; The narrow and broader perspectives</a:t>
            </a:r>
            <a:endParaRPr lang="en-GB" sz="1800" dirty="0" smtClean="0"/>
          </a:p>
          <a:p>
            <a:r>
              <a:rPr lang="en-GB" dirty="0" smtClean="0"/>
              <a:t>Public </a:t>
            </a:r>
            <a:r>
              <a:rPr lang="en-GB" dirty="0" smtClean="0"/>
              <a:t>services and public </a:t>
            </a:r>
            <a:r>
              <a:rPr lang="en-GB" dirty="0" smtClean="0"/>
              <a:t>services delivery</a:t>
            </a:r>
            <a:endParaRPr lang="en-GB" dirty="0" smtClean="0"/>
          </a:p>
          <a:p>
            <a:pPr>
              <a:buFont typeface="Symbol"/>
              <a:buChar char="Þ"/>
            </a:pPr>
            <a:r>
              <a:rPr lang="en-GB" sz="1800" dirty="0" smtClean="0"/>
              <a:t>Public services have existed for as long as there have been “publics”;</a:t>
            </a:r>
          </a:p>
          <a:p>
            <a:pPr>
              <a:buFont typeface="Symbol"/>
              <a:buChar char="Þ"/>
            </a:pPr>
            <a:r>
              <a:rPr lang="en-GB" sz="1800" dirty="0" smtClean="0"/>
              <a:t>Public services delivery are based on: political &amp; </a:t>
            </a:r>
            <a:r>
              <a:rPr lang="en-GB" sz="1800" dirty="0" smtClean="0"/>
              <a:t>ideological </a:t>
            </a:r>
            <a:r>
              <a:rPr lang="en-GB" sz="1800" dirty="0" smtClean="0"/>
              <a:t>considerations as much (if not more than) economic and pragmatic ones</a:t>
            </a:r>
          </a:p>
          <a:p>
            <a:r>
              <a:rPr lang="en-GB" dirty="0" smtClean="0"/>
              <a:t>Tax justice</a:t>
            </a:r>
          </a:p>
          <a:p>
            <a:pPr>
              <a:buFont typeface="Symbol"/>
              <a:buChar char="Þ"/>
            </a:pPr>
            <a:r>
              <a:rPr lang="en-GB" sz="1800" dirty="0" smtClean="0"/>
              <a:t>An old, new issue</a:t>
            </a:r>
          </a:p>
          <a:p>
            <a:pPr>
              <a:buFont typeface="Symbol"/>
              <a:buChar char="Þ"/>
            </a:pPr>
            <a:r>
              <a:rPr lang="en-GB" sz="1800" dirty="0" smtClean="0"/>
              <a:t>The side of; we are more &amp; added up, pay more</a:t>
            </a:r>
          </a:p>
          <a:p>
            <a:pPr>
              <a:buFont typeface="Symbol"/>
              <a:buChar char="Þ"/>
            </a:pPr>
            <a:r>
              <a:rPr lang="en-GB" sz="1800" dirty="0" smtClean="0"/>
              <a:t>The side of the few much more powerful paying pittance</a:t>
            </a:r>
          </a:p>
          <a:p>
            <a:r>
              <a:rPr lang="en-GB" dirty="0" smtClean="0"/>
              <a:t>Between democracy and the expansion of democratic spaces: where does tax justice fit?</a:t>
            </a:r>
          </a:p>
          <a:p>
            <a:pPr>
              <a:buFont typeface="Symbol"/>
              <a:buChar char="Þ"/>
            </a:pPr>
            <a:r>
              <a:rPr lang="en-GB" sz="1900" dirty="0" smtClean="0"/>
              <a:t>The blend of social, economic and political rights</a:t>
            </a:r>
          </a:p>
          <a:p>
            <a:pPr>
              <a:buFont typeface="Symbol"/>
              <a:buChar char="Þ"/>
            </a:pPr>
            <a:r>
              <a:rPr lang="en-GB" sz="1900" dirty="0" smtClean="0"/>
              <a:t>Globalisation and the “</a:t>
            </a:r>
            <a:r>
              <a:rPr lang="en-GB" sz="1900" dirty="0" err="1" smtClean="0"/>
              <a:t>universalization</a:t>
            </a:r>
            <a:r>
              <a:rPr lang="en-GB" sz="1900" dirty="0" smtClean="0"/>
              <a:t>” of the concepts/actuality of rights</a:t>
            </a:r>
            <a:endParaRPr lang="en-GB" sz="1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</p:spTree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spirit of ‘45; it had to be suffocated</a:t>
            </a:r>
          </a:p>
          <a:p>
            <a:r>
              <a:rPr lang="en-GB" dirty="0" smtClean="0"/>
              <a:t>The neoliberal global order and the spirit of </a:t>
            </a:r>
            <a:r>
              <a:rPr lang="en-GB" i="1" dirty="0" smtClean="0"/>
              <a:t>privatisation</a:t>
            </a:r>
          </a:p>
          <a:p>
            <a:r>
              <a:rPr lang="en-GB" dirty="0" smtClean="0"/>
              <a:t>Social services, fulcrum of public services?</a:t>
            </a:r>
          </a:p>
          <a:p>
            <a:r>
              <a:rPr lang="en-GB" dirty="0" smtClean="0"/>
              <a:t>From “citizens” to “clients”; reclaiming the dynamics of citizenship-the public</a:t>
            </a:r>
          </a:p>
          <a:p>
            <a:r>
              <a:rPr lang="en-GB" dirty="0" smtClean="0"/>
              <a:t>Liberalisation and the challenges of resources, between myth and reality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sz="1900" dirty="0" smtClean="0"/>
              <a:t>=&gt; Tax justice fits the mosaic of de-mystification</a:t>
            </a:r>
            <a:endParaRPr lang="en-GB" sz="1900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Today’s context of public services delivery</a:t>
            </a:r>
            <a:endParaRPr lang="en-GB" dirty="0"/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working class and taxation</a:t>
            </a:r>
          </a:p>
          <a:p>
            <a:pPr>
              <a:buFont typeface="Symbol"/>
              <a:buChar char="Þ"/>
            </a:pPr>
            <a:r>
              <a:rPr lang="en-GB" sz="1800" dirty="0" smtClean="0"/>
              <a:t>Disaggregating the different types of taxes; which ones are just?</a:t>
            </a:r>
          </a:p>
          <a:p>
            <a:pPr>
              <a:buFont typeface="Symbol"/>
              <a:buChar char="Þ"/>
            </a:pPr>
            <a:r>
              <a:rPr lang="en-GB" sz="1800" dirty="0" smtClean="0"/>
              <a:t>The need for </a:t>
            </a:r>
            <a:r>
              <a:rPr lang="en-GB" sz="1800" i="1" dirty="0" smtClean="0"/>
              <a:t>progressive </a:t>
            </a:r>
            <a:r>
              <a:rPr lang="en-GB" sz="1800" dirty="0" smtClean="0"/>
              <a:t>taxation</a:t>
            </a:r>
          </a:p>
          <a:p>
            <a:pPr>
              <a:buFont typeface="Symbol"/>
              <a:buChar char="Þ"/>
            </a:pPr>
            <a:r>
              <a:rPr lang="en-GB" sz="1800" dirty="0" smtClean="0"/>
              <a:t>Do all taxes represent opportunity for increasing the state’s resources?</a:t>
            </a:r>
          </a:p>
          <a:p>
            <a:r>
              <a:rPr lang="en-GB" dirty="0" smtClean="0"/>
              <a:t>The “bosses” and taxation</a:t>
            </a:r>
          </a:p>
          <a:p>
            <a:pPr>
              <a:buFont typeface="Symbol"/>
              <a:buChar char="Þ"/>
            </a:pPr>
            <a:r>
              <a:rPr lang="en-GB" sz="1800" dirty="0" smtClean="0"/>
              <a:t>The MNEs and taxation</a:t>
            </a:r>
          </a:p>
          <a:p>
            <a:pPr>
              <a:buFont typeface="Symbol"/>
              <a:buChar char="Þ"/>
            </a:pPr>
            <a:r>
              <a:rPr lang="en-GB" sz="1800" dirty="0" smtClean="0"/>
              <a:t>The local bosses and taxation</a:t>
            </a:r>
          </a:p>
          <a:p>
            <a:pPr>
              <a:buFont typeface="Symbol"/>
              <a:buChar char="Þ"/>
            </a:pPr>
            <a:r>
              <a:rPr lang="en-GB" sz="1800" dirty="0" smtClean="0"/>
              <a:t>Taxes and the bosses; public services, infrastructure and productivity  </a:t>
            </a:r>
          </a:p>
          <a:p>
            <a:r>
              <a:rPr lang="en-GB" dirty="0" smtClean="0"/>
              <a:t>Taxation; between resource mobilisation and resource allocation</a:t>
            </a:r>
          </a:p>
          <a:p>
            <a:pPr>
              <a:buNone/>
            </a:pPr>
            <a:r>
              <a:rPr lang="en-GB" dirty="0" smtClean="0"/>
              <a:t>=&gt; </a:t>
            </a:r>
            <a:r>
              <a:rPr lang="en-GB" sz="1900" dirty="0" smtClean="0"/>
              <a:t>What is to be done, to ensure both of these “sides”, work?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two sides of “tax justice”</a:t>
            </a:r>
            <a:endParaRPr lang="en-GB" dirty="0"/>
          </a:p>
        </p:txBody>
      </p:sp>
    </p:spTree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Public services are human rights</a:t>
            </a:r>
          </a:p>
          <a:p>
            <a:r>
              <a:rPr lang="en-GB" dirty="0" smtClean="0"/>
              <a:t>Tax justice is a key element of social justice;</a:t>
            </a:r>
          </a:p>
          <a:p>
            <a:pPr>
              <a:buNone/>
            </a:pPr>
            <a:r>
              <a:rPr lang="en-GB" dirty="0" smtClean="0"/>
              <a:t>=&gt; But just a dimension of a broader picture</a:t>
            </a:r>
          </a:p>
          <a:p>
            <a:r>
              <a:rPr lang="en-GB" dirty="0" smtClean="0"/>
              <a:t>Development, justice and rights:</a:t>
            </a:r>
          </a:p>
          <a:p>
            <a:pPr>
              <a:buNone/>
            </a:pPr>
            <a:r>
              <a:rPr lang="en-GB" sz="1800" dirty="0" smtClean="0"/>
              <a:t>=&gt; How do we “marry” this troika? Is </a:t>
            </a:r>
            <a:r>
              <a:rPr lang="en-GB" sz="1800" i="1" dirty="0" smtClean="0"/>
              <a:t>democratic </a:t>
            </a:r>
            <a:r>
              <a:rPr lang="en-GB" sz="1800" i="1" dirty="0" err="1" smtClean="0"/>
              <a:t>developmentalism</a:t>
            </a:r>
            <a:r>
              <a:rPr lang="en-GB" sz="1800" i="1" dirty="0" smtClean="0"/>
              <a:t> </a:t>
            </a:r>
            <a:r>
              <a:rPr lang="en-GB" sz="1800" dirty="0" smtClean="0"/>
              <a:t>an answer?</a:t>
            </a:r>
          </a:p>
          <a:p>
            <a:r>
              <a:rPr lang="en-GB" dirty="0" smtClean="0"/>
              <a:t>Beyond taxation; the question of </a:t>
            </a:r>
            <a:r>
              <a:rPr lang="en-GB" i="1" dirty="0" smtClean="0"/>
              <a:t>budgeting</a:t>
            </a:r>
          </a:p>
          <a:p>
            <a:pPr>
              <a:buNone/>
            </a:pPr>
            <a:r>
              <a:rPr lang="en-GB" sz="1800" i="1" dirty="0" smtClean="0"/>
              <a:t>=&gt; </a:t>
            </a:r>
            <a:r>
              <a:rPr lang="en-GB" sz="1800" dirty="0" smtClean="0"/>
              <a:t>Participatory budget process, a key component for making tax justice real?</a:t>
            </a:r>
            <a:endParaRPr lang="en-GB" sz="1800" i="1" dirty="0" smtClean="0"/>
          </a:p>
          <a:p>
            <a:r>
              <a:rPr lang="en-GB" dirty="0" smtClean="0"/>
              <a:t>Trade unions and “all that jazz”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Problems and prospects for a rights-based approach </a:t>
            </a:r>
            <a:endParaRPr lang="en-GB" dirty="0"/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need to challenge the conceptualisation of “public services” in the discourse;</a:t>
            </a:r>
          </a:p>
          <a:p>
            <a:r>
              <a:rPr lang="en-GB" dirty="0" smtClean="0"/>
              <a:t>Tax justice is of critical importance, at this point in time, in a multifaceted manner;</a:t>
            </a:r>
          </a:p>
          <a:p>
            <a:r>
              <a:rPr lang="en-GB" dirty="0" smtClean="0"/>
              <a:t>Rights of today were not “given” but won by earlier generations &amp; should be defended</a:t>
            </a:r>
          </a:p>
          <a:p>
            <a:r>
              <a:rPr lang="en-GB" dirty="0" smtClean="0"/>
              <a:t>We should expand the democratic space for rights, with improvements in technology and universal narratives of “rights” and “goals”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lieu of a conclusion</a:t>
            </a:r>
            <a:endParaRPr lang="en-GB" dirty="0"/>
          </a:p>
        </p:txBody>
      </p:sp>
    </p:spTree>
  </p:cSld>
  <p:clrMapOvr>
    <a:masterClrMapping/>
  </p:clrMapOvr>
  <p:transition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M900041090[1]"/>
          <p:cNvPicPr>
            <a:picLocks noGrp="1" noChangeAspect="1" noChangeArrowheads="1" noCro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2132856"/>
            <a:ext cx="5112567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all for listening!</a:t>
            </a:r>
            <a:endParaRPr lang="en-GB" dirty="0"/>
          </a:p>
        </p:txBody>
      </p:sp>
      <p:pic>
        <p:nvPicPr>
          <p:cNvPr id="5" name="j0211325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234888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235</TotalTime>
  <Words>515</Words>
  <Application>Microsoft Office PowerPoint</Application>
  <PresentationFormat>On-screen Show (4:3)</PresentationFormat>
  <Paragraphs>58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Public Services Delivery &amp; Tax Justice A rights-based perspective</vt:lpstr>
      <vt:lpstr>Structure of presentation</vt:lpstr>
      <vt:lpstr>Introduction</vt:lpstr>
      <vt:lpstr>Today’s context of public services delivery</vt:lpstr>
      <vt:lpstr>The two sides of “tax justice”</vt:lpstr>
      <vt:lpstr>Problems and prospects for a rights-based approach </vt:lpstr>
      <vt:lpstr>In lieu of a conclusion</vt:lpstr>
      <vt:lpstr>Thank you all for listening!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21</cp:revision>
  <dcterms:created xsi:type="dcterms:W3CDTF">2014-01-18T04:58:05Z</dcterms:created>
  <dcterms:modified xsi:type="dcterms:W3CDTF">2014-01-18T09:34:41Z</dcterms:modified>
</cp:coreProperties>
</file>