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6"/>
  </p:notesMasterIdLst>
  <p:handoutMasterIdLst>
    <p:handoutMasterId r:id="rId57"/>
  </p:handoutMasterIdLst>
  <p:sldIdLst>
    <p:sldId id="256" r:id="rId2"/>
    <p:sldId id="288" r:id="rId3"/>
    <p:sldId id="257" r:id="rId4"/>
    <p:sldId id="258" r:id="rId5"/>
    <p:sldId id="259" r:id="rId6"/>
    <p:sldId id="261" r:id="rId7"/>
    <p:sldId id="293" r:id="rId8"/>
    <p:sldId id="295" r:id="rId9"/>
    <p:sldId id="296" r:id="rId10"/>
    <p:sldId id="297" r:id="rId11"/>
    <p:sldId id="298" r:id="rId12"/>
    <p:sldId id="299" r:id="rId13"/>
    <p:sldId id="300" r:id="rId14"/>
    <p:sldId id="301" r:id="rId15"/>
    <p:sldId id="302" r:id="rId16"/>
    <p:sldId id="303" r:id="rId17"/>
    <p:sldId id="304" r:id="rId18"/>
    <p:sldId id="305" r:id="rId19"/>
    <p:sldId id="306" r:id="rId20"/>
    <p:sldId id="307" r:id="rId21"/>
    <p:sldId id="294" r:id="rId22"/>
    <p:sldId id="262" r:id="rId23"/>
    <p:sldId id="290" r:id="rId24"/>
    <p:sldId id="308" r:id="rId25"/>
    <p:sldId id="289" r:id="rId26"/>
    <p:sldId id="309" r:id="rId27"/>
    <p:sldId id="263" r:id="rId28"/>
    <p:sldId id="264" r:id="rId29"/>
    <p:sldId id="265" r:id="rId30"/>
    <p:sldId id="266" r:id="rId31"/>
    <p:sldId id="267" r:id="rId32"/>
    <p:sldId id="268" r:id="rId33"/>
    <p:sldId id="269" r:id="rId34"/>
    <p:sldId id="270" r:id="rId35"/>
    <p:sldId id="271" r:id="rId36"/>
    <p:sldId id="273" r:id="rId37"/>
    <p:sldId id="292" r:id="rId38"/>
    <p:sldId id="274" r:id="rId39"/>
    <p:sldId id="275" r:id="rId40"/>
    <p:sldId id="276" r:id="rId41"/>
    <p:sldId id="311" r:id="rId42"/>
    <p:sldId id="277" r:id="rId43"/>
    <p:sldId id="278" r:id="rId44"/>
    <p:sldId id="279" r:id="rId45"/>
    <p:sldId id="280" r:id="rId46"/>
    <p:sldId id="281" r:id="rId47"/>
    <p:sldId id="282" r:id="rId48"/>
    <p:sldId id="283" r:id="rId49"/>
    <p:sldId id="284" r:id="rId50"/>
    <p:sldId id="285" r:id="rId51"/>
    <p:sldId id="286" r:id="rId52"/>
    <p:sldId id="310" r:id="rId53"/>
    <p:sldId id="291" r:id="rId54"/>
    <p:sldId id="287" r:id="rId55"/>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3399FF"/>
    <a:srgbClr val="CC00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4710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r>
              <a:rPr lang="en-GB"/>
              <a:t>Monday, 14 February 2011</a:t>
            </a:r>
          </a:p>
        </p:txBody>
      </p:sp>
      <p:sp>
        <p:nvSpPr>
          <p:cNvPr id="4710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4710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5DEA159-511A-4CD3-B7E7-B0F085C8A7D2}" type="slidenum">
              <a:rPr lang="en-GB"/>
              <a:pPr/>
              <a:t>‹N°›</a:t>
            </a:fld>
            <a:endParaRPr lang="en-GB"/>
          </a:p>
        </p:txBody>
      </p:sp>
    </p:spTree>
    <p:extLst>
      <p:ext uri="{BB962C8B-B14F-4D97-AF65-F5344CB8AC3E}">
        <p14:creationId xmlns:p14="http://schemas.microsoft.com/office/powerpoint/2010/main" val="3716377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61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r>
              <a:rPr lang="en-GB"/>
              <a:t>Monday, 14 February 2011</a:t>
            </a:r>
          </a:p>
        </p:txBody>
      </p:sp>
      <p:sp>
        <p:nvSpPr>
          <p:cNvPr id="614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438A07D-EC4E-425C-8260-51BB05362BC2}" type="slidenum">
              <a:rPr lang="en-GB"/>
              <a:pPr/>
              <a:t>‹N°›</a:t>
            </a:fld>
            <a:endParaRPr lang="en-GB"/>
          </a:p>
        </p:txBody>
      </p:sp>
    </p:spTree>
    <p:extLst>
      <p:ext uri="{BB962C8B-B14F-4D97-AF65-F5344CB8AC3E}">
        <p14:creationId xmlns:p14="http://schemas.microsoft.com/office/powerpoint/2010/main" val="2229596877"/>
      </p:ext>
    </p:extLst>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Arial" pitchFamily="34" charset="0"/>
        <a:ea typeface="+mn-ea"/>
        <a:cs typeface="Arial" pitchFamily="34" charset="0"/>
      </a:defRPr>
    </a:lvl1pPr>
    <a:lvl2pPr marL="457200" algn="l" rtl="0" fontAlgn="base">
      <a:spcBef>
        <a:spcPct val="30000"/>
      </a:spcBef>
      <a:spcAft>
        <a:spcPct val="0"/>
      </a:spcAft>
      <a:defRPr sz="1200" kern="1200">
        <a:solidFill>
          <a:schemeClr val="tx1"/>
        </a:solidFill>
        <a:latin typeface="Arial" pitchFamily="34" charset="0"/>
        <a:ea typeface="+mn-ea"/>
        <a:cs typeface="Arial" pitchFamily="34" charset="0"/>
      </a:defRPr>
    </a:lvl2pPr>
    <a:lvl3pPr marL="914400" algn="l" rtl="0" fontAlgn="base">
      <a:spcBef>
        <a:spcPct val="30000"/>
      </a:spcBef>
      <a:spcAft>
        <a:spcPct val="0"/>
      </a:spcAft>
      <a:defRPr sz="1200" kern="1200">
        <a:solidFill>
          <a:schemeClr val="tx1"/>
        </a:solidFill>
        <a:latin typeface="Arial" pitchFamily="34" charset="0"/>
        <a:ea typeface="+mn-ea"/>
        <a:cs typeface="Arial" pitchFamily="34" charset="0"/>
      </a:defRPr>
    </a:lvl3pPr>
    <a:lvl4pPr marL="1371600" algn="l" rtl="0" fontAlgn="base">
      <a:spcBef>
        <a:spcPct val="30000"/>
      </a:spcBef>
      <a:spcAft>
        <a:spcPct val="0"/>
      </a:spcAft>
      <a:defRPr sz="1200" kern="1200">
        <a:solidFill>
          <a:schemeClr val="tx1"/>
        </a:solidFill>
        <a:latin typeface="Arial" pitchFamily="34" charset="0"/>
        <a:ea typeface="+mn-ea"/>
        <a:cs typeface="Arial" pitchFamily="34" charset="0"/>
      </a:defRPr>
    </a:lvl4pPr>
    <a:lvl5pPr marL="1828800" algn="l" rtl="0" fontAlgn="base">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GB"/>
              <a:t>Monday, 14 February 2011</a:t>
            </a:r>
          </a:p>
        </p:txBody>
      </p:sp>
      <p:sp>
        <p:nvSpPr>
          <p:cNvPr id="7" name="Rectangle 7"/>
          <p:cNvSpPr>
            <a:spLocks noGrp="1" noChangeArrowheads="1"/>
          </p:cNvSpPr>
          <p:nvPr>
            <p:ph type="sldNum" sz="quarter" idx="5"/>
          </p:nvPr>
        </p:nvSpPr>
        <p:spPr>
          <a:ln/>
        </p:spPr>
        <p:txBody>
          <a:bodyPr/>
          <a:lstStyle/>
          <a:p>
            <a:fld id="{D7A83423-826B-4040-A82A-1DA433A47A75}" type="slidenum">
              <a:rPr lang="en-GB"/>
              <a:pPr/>
              <a:t>1</a:t>
            </a:fld>
            <a:endParaRPr lang="en-GB"/>
          </a:p>
        </p:txBody>
      </p:sp>
      <p:sp>
        <p:nvSpPr>
          <p:cNvPr id="70658" name="Rectangle 2"/>
          <p:cNvSpPr>
            <a:spLocks noRo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GB"/>
              <a:t>Monday, 14 February 2011</a:t>
            </a:r>
          </a:p>
        </p:txBody>
      </p:sp>
      <p:sp>
        <p:nvSpPr>
          <p:cNvPr id="7" name="Rectangle 7"/>
          <p:cNvSpPr>
            <a:spLocks noGrp="1" noChangeArrowheads="1"/>
          </p:cNvSpPr>
          <p:nvPr>
            <p:ph type="sldNum" sz="quarter" idx="5"/>
          </p:nvPr>
        </p:nvSpPr>
        <p:spPr>
          <a:ln/>
        </p:spPr>
        <p:txBody>
          <a:bodyPr/>
          <a:lstStyle/>
          <a:p>
            <a:fld id="{29301FAC-C269-4C03-8042-F7A55EDE24AF}" type="slidenum">
              <a:rPr lang="en-GB"/>
              <a:pPr/>
              <a:t>47</a:t>
            </a:fld>
            <a:endParaRPr lang="en-GB"/>
          </a:p>
        </p:txBody>
      </p:sp>
      <p:sp>
        <p:nvSpPr>
          <p:cNvPr id="46082" name="Rectangle 2"/>
          <p:cNvSpPr>
            <a:spLocks noRo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r>
              <a:rPr lang="en-GB"/>
              <a:t>Monday, May 14 2012</a:t>
            </a:r>
          </a:p>
        </p:txBody>
      </p:sp>
      <p:sp>
        <p:nvSpPr>
          <p:cNvPr id="5" name="Espace réservé du pied de page 4"/>
          <p:cNvSpPr>
            <a:spLocks noGrp="1"/>
          </p:cNvSpPr>
          <p:nvPr>
            <p:ph type="ftr" sz="quarter" idx="11"/>
          </p:nvPr>
        </p:nvSpPr>
        <p:spPr/>
        <p:txBody>
          <a:bodyPr/>
          <a:lstStyle>
            <a:lvl1pPr>
              <a:defRPr/>
            </a:lvl1pPr>
          </a:lstStyle>
          <a:p>
            <a:r>
              <a:rPr lang="en-GB"/>
              <a:t>East African Trade Union Confederation Workshop-Zanzibar</a:t>
            </a:r>
          </a:p>
        </p:txBody>
      </p:sp>
      <p:sp>
        <p:nvSpPr>
          <p:cNvPr id="6" name="Espace réservé du numéro de diapositive 5"/>
          <p:cNvSpPr>
            <a:spLocks noGrp="1"/>
          </p:cNvSpPr>
          <p:nvPr>
            <p:ph type="sldNum" sz="quarter" idx="12"/>
          </p:nvPr>
        </p:nvSpPr>
        <p:spPr/>
        <p:txBody>
          <a:bodyPr/>
          <a:lstStyle>
            <a:lvl1pPr>
              <a:defRPr/>
            </a:lvl1pPr>
          </a:lstStyle>
          <a:p>
            <a:fld id="{1F15AF7D-FD53-42C0-8233-C700CA2BEA71}" type="slidenum">
              <a:rPr lang="en-GB"/>
              <a:pPr/>
              <a:t>‹N°›</a:t>
            </a:fld>
            <a:endParaRPr lang="en-GB"/>
          </a:p>
        </p:txBody>
      </p:sp>
    </p:spTree>
    <p:extLst>
      <p:ext uri="{BB962C8B-B14F-4D97-AF65-F5344CB8AC3E}">
        <p14:creationId xmlns:p14="http://schemas.microsoft.com/office/powerpoint/2010/main" val="836434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r>
              <a:rPr lang="en-GB"/>
              <a:t>Monday, May 14 2012</a:t>
            </a:r>
          </a:p>
        </p:txBody>
      </p:sp>
      <p:sp>
        <p:nvSpPr>
          <p:cNvPr id="5" name="Espace réservé du pied de page 4"/>
          <p:cNvSpPr>
            <a:spLocks noGrp="1"/>
          </p:cNvSpPr>
          <p:nvPr>
            <p:ph type="ftr" sz="quarter" idx="11"/>
          </p:nvPr>
        </p:nvSpPr>
        <p:spPr/>
        <p:txBody>
          <a:bodyPr/>
          <a:lstStyle>
            <a:lvl1pPr>
              <a:defRPr/>
            </a:lvl1pPr>
          </a:lstStyle>
          <a:p>
            <a:r>
              <a:rPr lang="en-GB"/>
              <a:t>East African Trade Union Confederation Workshop-Zanzibar</a:t>
            </a:r>
          </a:p>
        </p:txBody>
      </p:sp>
      <p:sp>
        <p:nvSpPr>
          <p:cNvPr id="6" name="Espace réservé du numéro de diapositive 5"/>
          <p:cNvSpPr>
            <a:spLocks noGrp="1"/>
          </p:cNvSpPr>
          <p:nvPr>
            <p:ph type="sldNum" sz="quarter" idx="12"/>
          </p:nvPr>
        </p:nvSpPr>
        <p:spPr/>
        <p:txBody>
          <a:bodyPr/>
          <a:lstStyle>
            <a:lvl1pPr>
              <a:defRPr/>
            </a:lvl1pPr>
          </a:lstStyle>
          <a:p>
            <a:fld id="{31C29524-0E22-427A-8872-6629298F2E67}" type="slidenum">
              <a:rPr lang="en-GB"/>
              <a:pPr/>
              <a:t>‹N°›</a:t>
            </a:fld>
            <a:endParaRPr lang="en-GB"/>
          </a:p>
        </p:txBody>
      </p:sp>
    </p:spTree>
    <p:extLst>
      <p:ext uri="{BB962C8B-B14F-4D97-AF65-F5344CB8AC3E}">
        <p14:creationId xmlns:p14="http://schemas.microsoft.com/office/powerpoint/2010/main" val="2791105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r>
              <a:rPr lang="en-GB"/>
              <a:t>Monday, May 14 2012</a:t>
            </a:r>
          </a:p>
        </p:txBody>
      </p:sp>
      <p:sp>
        <p:nvSpPr>
          <p:cNvPr id="5" name="Espace réservé du pied de page 4"/>
          <p:cNvSpPr>
            <a:spLocks noGrp="1"/>
          </p:cNvSpPr>
          <p:nvPr>
            <p:ph type="ftr" sz="quarter" idx="11"/>
          </p:nvPr>
        </p:nvSpPr>
        <p:spPr/>
        <p:txBody>
          <a:bodyPr/>
          <a:lstStyle>
            <a:lvl1pPr>
              <a:defRPr/>
            </a:lvl1pPr>
          </a:lstStyle>
          <a:p>
            <a:r>
              <a:rPr lang="en-GB"/>
              <a:t>East African Trade Union Confederation Workshop-Zanzibar</a:t>
            </a:r>
          </a:p>
        </p:txBody>
      </p:sp>
      <p:sp>
        <p:nvSpPr>
          <p:cNvPr id="6" name="Espace réservé du numéro de diapositive 5"/>
          <p:cNvSpPr>
            <a:spLocks noGrp="1"/>
          </p:cNvSpPr>
          <p:nvPr>
            <p:ph type="sldNum" sz="quarter" idx="12"/>
          </p:nvPr>
        </p:nvSpPr>
        <p:spPr/>
        <p:txBody>
          <a:bodyPr/>
          <a:lstStyle>
            <a:lvl1pPr>
              <a:defRPr/>
            </a:lvl1pPr>
          </a:lstStyle>
          <a:p>
            <a:fld id="{0EEC82A9-86B4-43E6-ADAA-2855DC1F8081}" type="slidenum">
              <a:rPr lang="en-GB"/>
              <a:pPr/>
              <a:t>‹N°›</a:t>
            </a:fld>
            <a:endParaRPr lang="en-GB"/>
          </a:p>
        </p:txBody>
      </p:sp>
    </p:spTree>
    <p:extLst>
      <p:ext uri="{BB962C8B-B14F-4D97-AF65-F5344CB8AC3E}">
        <p14:creationId xmlns:p14="http://schemas.microsoft.com/office/powerpoint/2010/main" val="1829596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smtClean="0"/>
              <a:t>Modifiez le style du titre</a:t>
            </a:r>
            <a:endParaRPr lang="fr-FR"/>
          </a:p>
        </p:txBody>
      </p:sp>
      <p:sp>
        <p:nvSpPr>
          <p:cNvPr id="3" name="Espace réservé du tableau 2"/>
          <p:cNvSpPr>
            <a:spLocks noGrp="1"/>
          </p:cNvSpPr>
          <p:nvPr>
            <p:ph type="tbl" idx="1"/>
          </p:nvPr>
        </p:nvSpPr>
        <p:spPr>
          <a:xfrm>
            <a:off x="457200" y="1600200"/>
            <a:ext cx="8229600" cy="4525963"/>
          </a:xfrm>
        </p:spPr>
        <p:txBody>
          <a:bodyPr/>
          <a:lstStyle/>
          <a:p>
            <a:endParaRPr lang="fr-FR"/>
          </a:p>
        </p:txBody>
      </p:sp>
      <p:sp>
        <p:nvSpPr>
          <p:cNvPr id="4" name="Espace réservé de la date 3"/>
          <p:cNvSpPr>
            <a:spLocks noGrp="1"/>
          </p:cNvSpPr>
          <p:nvPr>
            <p:ph type="dt" sz="half" idx="10"/>
          </p:nvPr>
        </p:nvSpPr>
        <p:spPr>
          <a:xfrm>
            <a:off x="457200" y="6245225"/>
            <a:ext cx="2133600" cy="476250"/>
          </a:xfrm>
        </p:spPr>
        <p:txBody>
          <a:bodyPr/>
          <a:lstStyle>
            <a:lvl1pPr>
              <a:defRPr/>
            </a:lvl1pPr>
          </a:lstStyle>
          <a:p>
            <a:r>
              <a:rPr lang="en-GB"/>
              <a:t>Monday, May 14 2012</a:t>
            </a:r>
          </a:p>
        </p:txBody>
      </p:sp>
      <p:sp>
        <p:nvSpPr>
          <p:cNvPr id="5" name="Espace réservé du pied de page 4"/>
          <p:cNvSpPr>
            <a:spLocks noGrp="1"/>
          </p:cNvSpPr>
          <p:nvPr>
            <p:ph type="ftr" sz="quarter" idx="11"/>
          </p:nvPr>
        </p:nvSpPr>
        <p:spPr>
          <a:xfrm>
            <a:off x="3124200" y="6245225"/>
            <a:ext cx="2895600" cy="476250"/>
          </a:xfrm>
        </p:spPr>
        <p:txBody>
          <a:bodyPr/>
          <a:lstStyle>
            <a:lvl1pPr>
              <a:defRPr/>
            </a:lvl1pPr>
          </a:lstStyle>
          <a:p>
            <a:r>
              <a:rPr lang="en-GB"/>
              <a:t>East African Trade Union Confederation Workshop-Zanzibar</a:t>
            </a:r>
          </a:p>
        </p:txBody>
      </p:sp>
      <p:sp>
        <p:nvSpPr>
          <p:cNvPr id="6" name="Espace réservé du numéro de diapositive 5"/>
          <p:cNvSpPr>
            <a:spLocks noGrp="1"/>
          </p:cNvSpPr>
          <p:nvPr>
            <p:ph type="sldNum" sz="quarter" idx="12"/>
          </p:nvPr>
        </p:nvSpPr>
        <p:spPr>
          <a:xfrm>
            <a:off x="6553200" y="6245225"/>
            <a:ext cx="2133600" cy="476250"/>
          </a:xfrm>
        </p:spPr>
        <p:txBody>
          <a:bodyPr/>
          <a:lstStyle>
            <a:lvl1pPr>
              <a:defRPr/>
            </a:lvl1pPr>
          </a:lstStyle>
          <a:p>
            <a:fld id="{CBA34D53-F47A-49EA-B3E8-B1ACC9076567}" type="slidenum">
              <a:rPr lang="en-GB"/>
              <a:pPr/>
              <a:t>‹N°›</a:t>
            </a:fld>
            <a:endParaRPr lang="en-GB"/>
          </a:p>
        </p:txBody>
      </p:sp>
    </p:spTree>
    <p:extLst>
      <p:ext uri="{BB962C8B-B14F-4D97-AF65-F5344CB8AC3E}">
        <p14:creationId xmlns:p14="http://schemas.microsoft.com/office/powerpoint/2010/main" val="444000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r>
              <a:rPr lang="en-GB"/>
              <a:t>Monday, May 14 2012</a:t>
            </a:r>
          </a:p>
        </p:txBody>
      </p:sp>
      <p:sp>
        <p:nvSpPr>
          <p:cNvPr id="5" name="Espace réservé du pied de page 4"/>
          <p:cNvSpPr>
            <a:spLocks noGrp="1"/>
          </p:cNvSpPr>
          <p:nvPr>
            <p:ph type="ftr" sz="quarter" idx="11"/>
          </p:nvPr>
        </p:nvSpPr>
        <p:spPr/>
        <p:txBody>
          <a:bodyPr/>
          <a:lstStyle>
            <a:lvl1pPr>
              <a:defRPr/>
            </a:lvl1pPr>
          </a:lstStyle>
          <a:p>
            <a:r>
              <a:rPr lang="en-GB"/>
              <a:t>East African Trade Union Confederation Workshop-Zanzibar</a:t>
            </a:r>
          </a:p>
        </p:txBody>
      </p:sp>
      <p:sp>
        <p:nvSpPr>
          <p:cNvPr id="6" name="Espace réservé du numéro de diapositive 5"/>
          <p:cNvSpPr>
            <a:spLocks noGrp="1"/>
          </p:cNvSpPr>
          <p:nvPr>
            <p:ph type="sldNum" sz="quarter" idx="12"/>
          </p:nvPr>
        </p:nvSpPr>
        <p:spPr/>
        <p:txBody>
          <a:bodyPr/>
          <a:lstStyle>
            <a:lvl1pPr>
              <a:defRPr/>
            </a:lvl1pPr>
          </a:lstStyle>
          <a:p>
            <a:fld id="{3D3811B0-703F-4245-931D-19F2567731B9}" type="slidenum">
              <a:rPr lang="en-GB"/>
              <a:pPr/>
              <a:t>‹N°›</a:t>
            </a:fld>
            <a:endParaRPr lang="en-GB"/>
          </a:p>
        </p:txBody>
      </p:sp>
    </p:spTree>
    <p:extLst>
      <p:ext uri="{BB962C8B-B14F-4D97-AF65-F5344CB8AC3E}">
        <p14:creationId xmlns:p14="http://schemas.microsoft.com/office/powerpoint/2010/main" val="202825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r>
              <a:rPr lang="en-GB"/>
              <a:t>Monday, May 14 2012</a:t>
            </a:r>
          </a:p>
        </p:txBody>
      </p:sp>
      <p:sp>
        <p:nvSpPr>
          <p:cNvPr id="5" name="Espace réservé du pied de page 4"/>
          <p:cNvSpPr>
            <a:spLocks noGrp="1"/>
          </p:cNvSpPr>
          <p:nvPr>
            <p:ph type="ftr" sz="quarter" idx="11"/>
          </p:nvPr>
        </p:nvSpPr>
        <p:spPr/>
        <p:txBody>
          <a:bodyPr/>
          <a:lstStyle>
            <a:lvl1pPr>
              <a:defRPr/>
            </a:lvl1pPr>
          </a:lstStyle>
          <a:p>
            <a:r>
              <a:rPr lang="en-GB"/>
              <a:t>East African Trade Union Confederation Workshop-Zanzibar</a:t>
            </a:r>
          </a:p>
        </p:txBody>
      </p:sp>
      <p:sp>
        <p:nvSpPr>
          <p:cNvPr id="6" name="Espace réservé du numéro de diapositive 5"/>
          <p:cNvSpPr>
            <a:spLocks noGrp="1"/>
          </p:cNvSpPr>
          <p:nvPr>
            <p:ph type="sldNum" sz="quarter" idx="12"/>
          </p:nvPr>
        </p:nvSpPr>
        <p:spPr/>
        <p:txBody>
          <a:bodyPr/>
          <a:lstStyle>
            <a:lvl1pPr>
              <a:defRPr/>
            </a:lvl1pPr>
          </a:lstStyle>
          <a:p>
            <a:fld id="{F78AED8B-3CCA-4157-9105-93D41A4F11DA}" type="slidenum">
              <a:rPr lang="en-GB"/>
              <a:pPr/>
              <a:t>‹N°›</a:t>
            </a:fld>
            <a:endParaRPr lang="en-GB"/>
          </a:p>
        </p:txBody>
      </p:sp>
    </p:spTree>
    <p:extLst>
      <p:ext uri="{BB962C8B-B14F-4D97-AF65-F5344CB8AC3E}">
        <p14:creationId xmlns:p14="http://schemas.microsoft.com/office/powerpoint/2010/main" val="1644993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r>
              <a:rPr lang="en-GB"/>
              <a:t>Monday, May 14 2012</a:t>
            </a:r>
          </a:p>
        </p:txBody>
      </p:sp>
      <p:sp>
        <p:nvSpPr>
          <p:cNvPr id="6" name="Espace réservé du pied de page 5"/>
          <p:cNvSpPr>
            <a:spLocks noGrp="1"/>
          </p:cNvSpPr>
          <p:nvPr>
            <p:ph type="ftr" sz="quarter" idx="11"/>
          </p:nvPr>
        </p:nvSpPr>
        <p:spPr/>
        <p:txBody>
          <a:bodyPr/>
          <a:lstStyle>
            <a:lvl1pPr>
              <a:defRPr/>
            </a:lvl1pPr>
          </a:lstStyle>
          <a:p>
            <a:r>
              <a:rPr lang="en-GB"/>
              <a:t>East African Trade Union Confederation Workshop-Zanzibar</a:t>
            </a:r>
          </a:p>
        </p:txBody>
      </p:sp>
      <p:sp>
        <p:nvSpPr>
          <p:cNvPr id="7" name="Espace réservé du numéro de diapositive 6"/>
          <p:cNvSpPr>
            <a:spLocks noGrp="1"/>
          </p:cNvSpPr>
          <p:nvPr>
            <p:ph type="sldNum" sz="quarter" idx="12"/>
          </p:nvPr>
        </p:nvSpPr>
        <p:spPr/>
        <p:txBody>
          <a:bodyPr/>
          <a:lstStyle>
            <a:lvl1pPr>
              <a:defRPr/>
            </a:lvl1pPr>
          </a:lstStyle>
          <a:p>
            <a:fld id="{CAC88EC9-31C2-4B7C-A2E0-95783F98E17B}" type="slidenum">
              <a:rPr lang="en-GB"/>
              <a:pPr/>
              <a:t>‹N°›</a:t>
            </a:fld>
            <a:endParaRPr lang="en-GB"/>
          </a:p>
        </p:txBody>
      </p:sp>
    </p:spTree>
    <p:extLst>
      <p:ext uri="{BB962C8B-B14F-4D97-AF65-F5344CB8AC3E}">
        <p14:creationId xmlns:p14="http://schemas.microsoft.com/office/powerpoint/2010/main" val="2238792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r>
              <a:rPr lang="en-GB"/>
              <a:t>Monday, May 14 2012</a:t>
            </a:r>
          </a:p>
        </p:txBody>
      </p:sp>
      <p:sp>
        <p:nvSpPr>
          <p:cNvPr id="8" name="Espace réservé du pied de page 7"/>
          <p:cNvSpPr>
            <a:spLocks noGrp="1"/>
          </p:cNvSpPr>
          <p:nvPr>
            <p:ph type="ftr" sz="quarter" idx="11"/>
          </p:nvPr>
        </p:nvSpPr>
        <p:spPr/>
        <p:txBody>
          <a:bodyPr/>
          <a:lstStyle>
            <a:lvl1pPr>
              <a:defRPr/>
            </a:lvl1pPr>
          </a:lstStyle>
          <a:p>
            <a:r>
              <a:rPr lang="en-GB"/>
              <a:t>East African Trade Union Confederation Workshop-Zanzibar</a:t>
            </a:r>
          </a:p>
        </p:txBody>
      </p:sp>
      <p:sp>
        <p:nvSpPr>
          <p:cNvPr id="9" name="Espace réservé du numéro de diapositive 8"/>
          <p:cNvSpPr>
            <a:spLocks noGrp="1"/>
          </p:cNvSpPr>
          <p:nvPr>
            <p:ph type="sldNum" sz="quarter" idx="12"/>
          </p:nvPr>
        </p:nvSpPr>
        <p:spPr/>
        <p:txBody>
          <a:bodyPr/>
          <a:lstStyle>
            <a:lvl1pPr>
              <a:defRPr/>
            </a:lvl1pPr>
          </a:lstStyle>
          <a:p>
            <a:fld id="{A15F0C74-EAD4-47DC-A898-B412CEE65C7E}" type="slidenum">
              <a:rPr lang="en-GB"/>
              <a:pPr/>
              <a:t>‹N°›</a:t>
            </a:fld>
            <a:endParaRPr lang="en-GB"/>
          </a:p>
        </p:txBody>
      </p:sp>
    </p:spTree>
    <p:extLst>
      <p:ext uri="{BB962C8B-B14F-4D97-AF65-F5344CB8AC3E}">
        <p14:creationId xmlns:p14="http://schemas.microsoft.com/office/powerpoint/2010/main" val="978366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lvl1pPr>
              <a:defRPr/>
            </a:lvl1pPr>
          </a:lstStyle>
          <a:p>
            <a:r>
              <a:rPr lang="en-GB"/>
              <a:t>Monday, May 14 2012</a:t>
            </a:r>
          </a:p>
        </p:txBody>
      </p:sp>
      <p:sp>
        <p:nvSpPr>
          <p:cNvPr id="4" name="Espace réservé du pied de page 3"/>
          <p:cNvSpPr>
            <a:spLocks noGrp="1"/>
          </p:cNvSpPr>
          <p:nvPr>
            <p:ph type="ftr" sz="quarter" idx="11"/>
          </p:nvPr>
        </p:nvSpPr>
        <p:spPr/>
        <p:txBody>
          <a:bodyPr/>
          <a:lstStyle>
            <a:lvl1pPr>
              <a:defRPr/>
            </a:lvl1pPr>
          </a:lstStyle>
          <a:p>
            <a:r>
              <a:rPr lang="en-GB"/>
              <a:t>East African Trade Union Confederation Workshop-Zanzibar</a:t>
            </a:r>
          </a:p>
        </p:txBody>
      </p:sp>
      <p:sp>
        <p:nvSpPr>
          <p:cNvPr id="5" name="Espace réservé du numéro de diapositive 4"/>
          <p:cNvSpPr>
            <a:spLocks noGrp="1"/>
          </p:cNvSpPr>
          <p:nvPr>
            <p:ph type="sldNum" sz="quarter" idx="12"/>
          </p:nvPr>
        </p:nvSpPr>
        <p:spPr/>
        <p:txBody>
          <a:bodyPr/>
          <a:lstStyle>
            <a:lvl1pPr>
              <a:defRPr/>
            </a:lvl1pPr>
          </a:lstStyle>
          <a:p>
            <a:fld id="{A3550454-DE5A-479E-9FCD-CCE00C441860}" type="slidenum">
              <a:rPr lang="en-GB"/>
              <a:pPr/>
              <a:t>‹N°›</a:t>
            </a:fld>
            <a:endParaRPr lang="en-GB"/>
          </a:p>
        </p:txBody>
      </p:sp>
    </p:spTree>
    <p:extLst>
      <p:ext uri="{BB962C8B-B14F-4D97-AF65-F5344CB8AC3E}">
        <p14:creationId xmlns:p14="http://schemas.microsoft.com/office/powerpoint/2010/main" val="916339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r>
              <a:rPr lang="en-GB"/>
              <a:t>Monday, May 14 2012</a:t>
            </a:r>
          </a:p>
        </p:txBody>
      </p:sp>
      <p:sp>
        <p:nvSpPr>
          <p:cNvPr id="3" name="Espace réservé du pied de page 2"/>
          <p:cNvSpPr>
            <a:spLocks noGrp="1"/>
          </p:cNvSpPr>
          <p:nvPr>
            <p:ph type="ftr" sz="quarter" idx="11"/>
          </p:nvPr>
        </p:nvSpPr>
        <p:spPr/>
        <p:txBody>
          <a:bodyPr/>
          <a:lstStyle>
            <a:lvl1pPr>
              <a:defRPr/>
            </a:lvl1pPr>
          </a:lstStyle>
          <a:p>
            <a:r>
              <a:rPr lang="en-GB"/>
              <a:t>East African Trade Union Confederation Workshop-Zanzibar</a:t>
            </a:r>
          </a:p>
        </p:txBody>
      </p:sp>
      <p:sp>
        <p:nvSpPr>
          <p:cNvPr id="4" name="Espace réservé du numéro de diapositive 3"/>
          <p:cNvSpPr>
            <a:spLocks noGrp="1"/>
          </p:cNvSpPr>
          <p:nvPr>
            <p:ph type="sldNum" sz="quarter" idx="12"/>
          </p:nvPr>
        </p:nvSpPr>
        <p:spPr/>
        <p:txBody>
          <a:bodyPr/>
          <a:lstStyle>
            <a:lvl1pPr>
              <a:defRPr/>
            </a:lvl1pPr>
          </a:lstStyle>
          <a:p>
            <a:fld id="{9EC3DAC4-0161-4AB0-9B18-FB29699471B4}" type="slidenum">
              <a:rPr lang="en-GB"/>
              <a:pPr/>
              <a:t>‹N°›</a:t>
            </a:fld>
            <a:endParaRPr lang="en-GB"/>
          </a:p>
        </p:txBody>
      </p:sp>
    </p:spTree>
    <p:extLst>
      <p:ext uri="{BB962C8B-B14F-4D97-AF65-F5344CB8AC3E}">
        <p14:creationId xmlns:p14="http://schemas.microsoft.com/office/powerpoint/2010/main" val="2125039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lvl1pPr>
              <a:defRPr/>
            </a:lvl1pPr>
          </a:lstStyle>
          <a:p>
            <a:r>
              <a:rPr lang="en-GB"/>
              <a:t>Monday, May 14 2012</a:t>
            </a:r>
          </a:p>
        </p:txBody>
      </p:sp>
      <p:sp>
        <p:nvSpPr>
          <p:cNvPr id="6" name="Espace réservé du pied de page 5"/>
          <p:cNvSpPr>
            <a:spLocks noGrp="1"/>
          </p:cNvSpPr>
          <p:nvPr>
            <p:ph type="ftr" sz="quarter" idx="11"/>
          </p:nvPr>
        </p:nvSpPr>
        <p:spPr/>
        <p:txBody>
          <a:bodyPr/>
          <a:lstStyle>
            <a:lvl1pPr>
              <a:defRPr/>
            </a:lvl1pPr>
          </a:lstStyle>
          <a:p>
            <a:r>
              <a:rPr lang="en-GB"/>
              <a:t>East African Trade Union Confederation Workshop-Zanzibar</a:t>
            </a:r>
          </a:p>
        </p:txBody>
      </p:sp>
      <p:sp>
        <p:nvSpPr>
          <p:cNvPr id="7" name="Espace réservé du numéro de diapositive 6"/>
          <p:cNvSpPr>
            <a:spLocks noGrp="1"/>
          </p:cNvSpPr>
          <p:nvPr>
            <p:ph type="sldNum" sz="quarter" idx="12"/>
          </p:nvPr>
        </p:nvSpPr>
        <p:spPr/>
        <p:txBody>
          <a:bodyPr/>
          <a:lstStyle>
            <a:lvl1pPr>
              <a:defRPr/>
            </a:lvl1pPr>
          </a:lstStyle>
          <a:p>
            <a:fld id="{D2E5033E-F3B3-47B2-95FF-BBCC9B335683}" type="slidenum">
              <a:rPr lang="en-GB"/>
              <a:pPr/>
              <a:t>‹N°›</a:t>
            </a:fld>
            <a:endParaRPr lang="en-GB"/>
          </a:p>
        </p:txBody>
      </p:sp>
    </p:spTree>
    <p:extLst>
      <p:ext uri="{BB962C8B-B14F-4D97-AF65-F5344CB8AC3E}">
        <p14:creationId xmlns:p14="http://schemas.microsoft.com/office/powerpoint/2010/main" val="4000665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lvl1pPr>
              <a:defRPr/>
            </a:lvl1pPr>
          </a:lstStyle>
          <a:p>
            <a:r>
              <a:rPr lang="en-GB"/>
              <a:t>Monday, May 14 2012</a:t>
            </a:r>
          </a:p>
        </p:txBody>
      </p:sp>
      <p:sp>
        <p:nvSpPr>
          <p:cNvPr id="6" name="Espace réservé du pied de page 5"/>
          <p:cNvSpPr>
            <a:spLocks noGrp="1"/>
          </p:cNvSpPr>
          <p:nvPr>
            <p:ph type="ftr" sz="quarter" idx="11"/>
          </p:nvPr>
        </p:nvSpPr>
        <p:spPr/>
        <p:txBody>
          <a:bodyPr/>
          <a:lstStyle>
            <a:lvl1pPr>
              <a:defRPr/>
            </a:lvl1pPr>
          </a:lstStyle>
          <a:p>
            <a:r>
              <a:rPr lang="en-GB"/>
              <a:t>East African Trade Union Confederation Workshop-Zanzibar</a:t>
            </a:r>
          </a:p>
        </p:txBody>
      </p:sp>
      <p:sp>
        <p:nvSpPr>
          <p:cNvPr id="7" name="Espace réservé du numéro de diapositive 6"/>
          <p:cNvSpPr>
            <a:spLocks noGrp="1"/>
          </p:cNvSpPr>
          <p:nvPr>
            <p:ph type="sldNum" sz="quarter" idx="12"/>
          </p:nvPr>
        </p:nvSpPr>
        <p:spPr/>
        <p:txBody>
          <a:bodyPr/>
          <a:lstStyle>
            <a:lvl1pPr>
              <a:defRPr/>
            </a:lvl1pPr>
          </a:lstStyle>
          <a:p>
            <a:fld id="{ABB65936-DDE4-40FB-837F-90AF1BC86BC7}" type="slidenum">
              <a:rPr lang="en-GB"/>
              <a:pPr/>
              <a:t>‹N°›</a:t>
            </a:fld>
            <a:endParaRPr lang="en-GB"/>
          </a:p>
        </p:txBody>
      </p:sp>
    </p:spTree>
    <p:extLst>
      <p:ext uri="{BB962C8B-B14F-4D97-AF65-F5344CB8AC3E}">
        <p14:creationId xmlns:p14="http://schemas.microsoft.com/office/powerpoint/2010/main" val="1482213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r>
              <a:rPr lang="en-GB"/>
              <a:t>Monday, May 14 2012</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en-GB"/>
              <a:t>East African Trade Union Confederation Workshop-Zanzibar</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44DCB41-3BC8-4215-B102-C7AE5BF9A015}" type="slidenum">
              <a:rPr lang="en-GB"/>
              <a:pPr/>
              <a:t>‹N°›</a:t>
            </a:fld>
            <a:endParaRPr lang="en-GB"/>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cs typeface="Arial" pitchFamily="34" charset="0"/>
        </a:defRPr>
      </a:lvl2pPr>
      <a:lvl3pPr algn="ctr" rtl="0" fontAlgn="base">
        <a:spcBef>
          <a:spcPct val="0"/>
        </a:spcBef>
        <a:spcAft>
          <a:spcPct val="0"/>
        </a:spcAft>
        <a:defRPr sz="4400">
          <a:solidFill>
            <a:schemeClr val="tx2"/>
          </a:solidFill>
          <a:latin typeface="Arial" pitchFamily="34" charset="0"/>
          <a:cs typeface="Arial" pitchFamily="34" charset="0"/>
        </a:defRPr>
      </a:lvl3pPr>
      <a:lvl4pPr algn="ctr" rtl="0" fontAlgn="base">
        <a:spcBef>
          <a:spcPct val="0"/>
        </a:spcBef>
        <a:spcAft>
          <a:spcPct val="0"/>
        </a:spcAft>
        <a:defRPr sz="4400">
          <a:solidFill>
            <a:schemeClr val="tx2"/>
          </a:solidFill>
          <a:latin typeface="Arial" pitchFamily="34" charset="0"/>
          <a:cs typeface="Arial" pitchFamily="34" charset="0"/>
        </a:defRPr>
      </a:lvl4pPr>
      <a:lvl5pPr algn="ctr" rtl="0" fontAlgn="base">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mailto:Bubelwa.kaiza@fordia.org" TargetMode="External"/><Relationship Id="rId2" Type="http://schemas.openxmlformats.org/officeDocument/2006/relationships/hyperlink" Target="mailto:pwyptanzania@fordia.org" TargetMode="Externa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3"/>
          <p:cNvSpPr>
            <a:spLocks noGrp="1"/>
          </p:cNvSpPr>
          <p:nvPr>
            <p:ph type="dt" sz="half" idx="10"/>
          </p:nvPr>
        </p:nvSpPr>
        <p:spPr/>
        <p:txBody>
          <a:bodyPr/>
          <a:lstStyle/>
          <a:p>
            <a:r>
              <a:rPr lang="en-GB"/>
              <a:t>Monday, May 14 2012</a:t>
            </a:r>
          </a:p>
        </p:txBody>
      </p:sp>
      <p:sp>
        <p:nvSpPr>
          <p:cNvPr id="7" name="Espace réservé du pied de page 4"/>
          <p:cNvSpPr>
            <a:spLocks noGrp="1"/>
          </p:cNvSpPr>
          <p:nvPr>
            <p:ph type="ftr" sz="quarter" idx="11"/>
          </p:nvPr>
        </p:nvSpPr>
        <p:spPr/>
        <p:txBody>
          <a:bodyPr/>
          <a:lstStyle/>
          <a:p>
            <a:r>
              <a:rPr lang="en-GB"/>
              <a:t>East African Trade Union Confederation Workshop-Zanzibar</a:t>
            </a:r>
          </a:p>
        </p:txBody>
      </p:sp>
      <p:sp>
        <p:nvSpPr>
          <p:cNvPr id="8" name="Espace réservé du numéro de diapositive 5"/>
          <p:cNvSpPr>
            <a:spLocks noGrp="1"/>
          </p:cNvSpPr>
          <p:nvPr>
            <p:ph type="sldNum" sz="quarter" idx="12"/>
          </p:nvPr>
        </p:nvSpPr>
        <p:spPr/>
        <p:txBody>
          <a:bodyPr/>
          <a:lstStyle/>
          <a:p>
            <a:fld id="{02745559-3BD0-41ED-8429-DB8758EB7368}" type="slidenum">
              <a:rPr lang="en-GB"/>
              <a:pPr/>
              <a:t>1</a:t>
            </a:fld>
            <a:endParaRPr lang="en-GB"/>
          </a:p>
        </p:txBody>
      </p:sp>
      <p:sp>
        <p:nvSpPr>
          <p:cNvPr id="2052" name="Rectangle 4"/>
          <p:cNvSpPr>
            <a:spLocks noGrp="1" noChangeArrowheads="1"/>
          </p:cNvSpPr>
          <p:nvPr>
            <p:ph type="title"/>
          </p:nvPr>
        </p:nvSpPr>
        <p:spPr>
          <a:xfrm>
            <a:off x="457200" y="304800"/>
            <a:ext cx="8229600" cy="1143000"/>
          </a:xfrm>
        </p:spPr>
        <p:txBody>
          <a:bodyPr/>
          <a:lstStyle/>
          <a:p>
            <a:r>
              <a:rPr lang="en-GB" sz="4000"/>
              <a:t>East African Trade Union Confederation Workshop-Zanzibar</a:t>
            </a:r>
          </a:p>
        </p:txBody>
      </p:sp>
      <p:sp>
        <p:nvSpPr>
          <p:cNvPr id="2053" name="Rectangle 5"/>
          <p:cNvSpPr>
            <a:spLocks noGrp="1" noChangeArrowheads="1"/>
          </p:cNvSpPr>
          <p:nvPr>
            <p:ph type="body" idx="1"/>
          </p:nvPr>
        </p:nvSpPr>
        <p:spPr/>
        <p:txBody>
          <a:bodyPr/>
          <a:lstStyle/>
          <a:p>
            <a:pPr marL="609600" indent="-609600" algn="ctr">
              <a:buFontTx/>
              <a:buNone/>
            </a:pPr>
            <a:endParaRPr lang="en-GB" sz="4000"/>
          </a:p>
          <a:p>
            <a:pPr marL="609600" indent="-609600" algn="ctr">
              <a:buFontTx/>
              <a:buNone/>
            </a:pPr>
            <a:r>
              <a:rPr lang="en-GB" sz="4000">
                <a:solidFill>
                  <a:srgbClr val="3399FF"/>
                </a:solidFill>
              </a:rPr>
              <a:t>Publish What You Pay: Branding Value Chain-Extractive Industries Transparency and Accountability</a:t>
            </a:r>
          </a:p>
        </p:txBody>
      </p:sp>
      <p:pic>
        <p:nvPicPr>
          <p:cNvPr id="2054" name="Picture 6" descr="ForDIA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457200"/>
            <a:ext cx="6096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2055" name="Picture 7" descr="Publish What You Pa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77200" y="381000"/>
            <a:ext cx="754063"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Espace réservé de la date 3"/>
          <p:cNvSpPr>
            <a:spLocks noGrp="1"/>
          </p:cNvSpPr>
          <p:nvPr>
            <p:ph type="dt" sz="half" idx="10"/>
          </p:nvPr>
        </p:nvSpPr>
        <p:spPr/>
        <p:txBody>
          <a:bodyPr/>
          <a:lstStyle/>
          <a:p>
            <a:r>
              <a:rPr lang="en-GB"/>
              <a:t>Monday, May 14 2012</a:t>
            </a:r>
          </a:p>
        </p:txBody>
      </p:sp>
      <p:sp>
        <p:nvSpPr>
          <p:cNvPr id="40" name="Espace réservé du pied de page 4"/>
          <p:cNvSpPr>
            <a:spLocks noGrp="1"/>
          </p:cNvSpPr>
          <p:nvPr>
            <p:ph type="ftr" sz="quarter" idx="11"/>
          </p:nvPr>
        </p:nvSpPr>
        <p:spPr/>
        <p:txBody>
          <a:bodyPr/>
          <a:lstStyle/>
          <a:p>
            <a:r>
              <a:rPr lang="en-GB"/>
              <a:t>East African Trade Union Confederation Workshop-Zanzibar</a:t>
            </a:r>
          </a:p>
        </p:txBody>
      </p:sp>
      <p:sp>
        <p:nvSpPr>
          <p:cNvPr id="41" name="Espace réservé du numéro de diapositive 5"/>
          <p:cNvSpPr>
            <a:spLocks noGrp="1"/>
          </p:cNvSpPr>
          <p:nvPr>
            <p:ph type="sldNum" sz="quarter" idx="12"/>
          </p:nvPr>
        </p:nvSpPr>
        <p:spPr/>
        <p:txBody>
          <a:bodyPr/>
          <a:lstStyle/>
          <a:p>
            <a:fld id="{9C57BDE7-2B31-4BC5-98E8-9546E605E335}" type="slidenum">
              <a:rPr lang="en-GB"/>
              <a:pPr/>
              <a:t>10</a:t>
            </a:fld>
            <a:endParaRPr lang="en-GB"/>
          </a:p>
        </p:txBody>
      </p:sp>
      <p:sp>
        <p:nvSpPr>
          <p:cNvPr id="63490" name="Rectangle 2"/>
          <p:cNvSpPr>
            <a:spLocks noGrp="1" noChangeArrowheads="1"/>
          </p:cNvSpPr>
          <p:nvPr>
            <p:ph type="title"/>
          </p:nvPr>
        </p:nvSpPr>
        <p:spPr/>
        <p:txBody>
          <a:bodyPr/>
          <a:lstStyle/>
          <a:p>
            <a:r>
              <a:rPr lang="en-GB"/>
              <a:t>History and Essence…/PWYP</a:t>
            </a:r>
          </a:p>
        </p:txBody>
      </p:sp>
      <p:sp>
        <p:nvSpPr>
          <p:cNvPr id="63491" name="Rectangle 3"/>
          <p:cNvSpPr>
            <a:spLocks noGrp="1" noChangeArrowheads="1"/>
          </p:cNvSpPr>
          <p:nvPr>
            <p:ph type="body" idx="1"/>
          </p:nvPr>
        </p:nvSpPr>
        <p:spPr/>
        <p:txBody>
          <a:bodyPr/>
          <a:lstStyle/>
          <a:p>
            <a:pPr>
              <a:buFontTx/>
              <a:buNone/>
            </a:pPr>
            <a:r>
              <a:rPr lang="en-GB"/>
              <a:t>Coalitions</a:t>
            </a:r>
          </a:p>
        </p:txBody>
      </p:sp>
      <p:grpSp>
        <p:nvGrpSpPr>
          <p:cNvPr id="63492" name="Group 4"/>
          <p:cNvGrpSpPr>
            <a:grpSpLocks/>
          </p:cNvGrpSpPr>
          <p:nvPr/>
        </p:nvGrpSpPr>
        <p:grpSpPr bwMode="auto">
          <a:xfrm>
            <a:off x="304800" y="1981200"/>
            <a:ext cx="5707063" cy="4087813"/>
            <a:chOff x="0" y="0"/>
            <a:chExt cx="3594" cy="2574"/>
          </a:xfrm>
        </p:grpSpPr>
        <p:sp>
          <p:nvSpPr>
            <p:cNvPr id="63493" name="Line 5"/>
            <p:cNvSpPr>
              <a:spLocks noChangeShapeType="1"/>
            </p:cNvSpPr>
            <p:nvPr/>
          </p:nvSpPr>
          <p:spPr bwMode="auto">
            <a:xfrm rot="10800000">
              <a:off x="1693" y="1214"/>
              <a:ext cx="253" cy="85"/>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grpSp>
          <p:nvGrpSpPr>
            <p:cNvPr id="63494" name="Group 6"/>
            <p:cNvGrpSpPr>
              <a:grpSpLocks/>
            </p:cNvGrpSpPr>
            <p:nvPr/>
          </p:nvGrpSpPr>
          <p:grpSpPr bwMode="auto">
            <a:xfrm>
              <a:off x="1178" y="847"/>
              <a:ext cx="529" cy="558"/>
              <a:chOff x="0" y="0"/>
              <a:chExt cx="529" cy="557"/>
            </a:xfrm>
          </p:grpSpPr>
          <p:sp>
            <p:nvSpPr>
              <p:cNvPr id="63495" name="Oval 7"/>
              <p:cNvSpPr>
                <a:spLocks/>
              </p:cNvSpPr>
              <p:nvPr/>
            </p:nvSpPr>
            <p:spPr bwMode="auto">
              <a:xfrm>
                <a:off x="0" y="0"/>
                <a:ext cx="529" cy="557"/>
              </a:xfrm>
              <a:prstGeom prst="ellipse">
                <a:avLst/>
              </a:prstGeom>
              <a:solidFill>
                <a:srgbClr val="99CCCC"/>
              </a:solidFill>
              <a:ln w="12700">
                <a:solidFill>
                  <a:schemeClr val="tx1"/>
                </a:solidFill>
                <a:round/>
                <a:headEnd/>
                <a:tailEnd/>
              </a:ln>
            </p:spPr>
            <p:txBody>
              <a:bodyPr lIns="0" tIns="0" rIns="0" bIns="0"/>
              <a:lstStyle/>
              <a:p>
                <a:endParaRPr lang="fr-FR"/>
              </a:p>
            </p:txBody>
          </p:sp>
          <p:sp>
            <p:nvSpPr>
              <p:cNvPr id="63496" name="Rectangle 8"/>
              <p:cNvSpPr>
                <a:spLocks/>
              </p:cNvSpPr>
              <p:nvPr/>
            </p:nvSpPr>
            <p:spPr bwMode="auto">
              <a:xfrm>
                <a:off x="107" y="230"/>
                <a:ext cx="314"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spAutoFit/>
              </a:bodyPr>
              <a:lstStyle/>
              <a:p>
                <a:pPr algn="ctr"/>
                <a:r>
                  <a:rPr lang="en-US" sz="1000" b="1">
                    <a:sym typeface="Arial" pitchFamily="34" charset="0"/>
                  </a:rPr>
                  <a:t>America</a:t>
                </a:r>
              </a:p>
            </p:txBody>
          </p:sp>
        </p:grpSp>
        <p:sp>
          <p:nvSpPr>
            <p:cNvPr id="63497" name="Line 9"/>
            <p:cNvSpPr>
              <a:spLocks noChangeShapeType="1"/>
            </p:cNvSpPr>
            <p:nvPr/>
          </p:nvSpPr>
          <p:spPr bwMode="auto">
            <a:xfrm flipH="1">
              <a:off x="1886" y="1610"/>
              <a:ext cx="156" cy="226"/>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grpSp>
          <p:nvGrpSpPr>
            <p:cNvPr id="63498" name="Group 10"/>
            <p:cNvGrpSpPr>
              <a:grpSpLocks/>
            </p:cNvGrpSpPr>
            <p:nvPr/>
          </p:nvGrpSpPr>
          <p:grpSpPr bwMode="auto">
            <a:xfrm>
              <a:off x="1465" y="1782"/>
              <a:ext cx="529" cy="557"/>
              <a:chOff x="0" y="0"/>
              <a:chExt cx="529" cy="557"/>
            </a:xfrm>
          </p:grpSpPr>
          <p:sp>
            <p:nvSpPr>
              <p:cNvPr id="63499" name="Oval 11"/>
              <p:cNvSpPr>
                <a:spLocks/>
              </p:cNvSpPr>
              <p:nvPr/>
            </p:nvSpPr>
            <p:spPr bwMode="auto">
              <a:xfrm>
                <a:off x="0" y="0"/>
                <a:ext cx="529" cy="557"/>
              </a:xfrm>
              <a:prstGeom prst="ellipse">
                <a:avLst/>
              </a:prstGeom>
              <a:solidFill>
                <a:srgbClr val="00FF00"/>
              </a:solidFill>
              <a:ln w="12700">
                <a:solidFill>
                  <a:schemeClr val="tx1"/>
                </a:solidFill>
                <a:round/>
                <a:headEnd/>
                <a:tailEnd/>
              </a:ln>
            </p:spPr>
            <p:txBody>
              <a:bodyPr lIns="0" tIns="0" rIns="0" bIns="0"/>
              <a:lstStyle/>
              <a:p>
                <a:endParaRPr lang="fr-FR"/>
              </a:p>
            </p:txBody>
          </p:sp>
          <p:sp>
            <p:nvSpPr>
              <p:cNvPr id="63500" name="Rectangle 12"/>
              <p:cNvSpPr>
                <a:spLocks/>
              </p:cNvSpPr>
              <p:nvPr/>
            </p:nvSpPr>
            <p:spPr bwMode="auto">
              <a:xfrm>
                <a:off x="127" y="230"/>
                <a:ext cx="274"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spAutoFit/>
              </a:bodyPr>
              <a:lstStyle/>
              <a:p>
                <a:pPr algn="ctr"/>
                <a:r>
                  <a:rPr lang="en-US" sz="1000" b="1">
                    <a:sym typeface="Arial" pitchFamily="34" charset="0"/>
                  </a:rPr>
                  <a:t>Europe</a:t>
                </a:r>
              </a:p>
            </p:txBody>
          </p:sp>
        </p:grpSp>
        <p:sp>
          <p:nvSpPr>
            <p:cNvPr id="63501" name="Line 13"/>
            <p:cNvSpPr>
              <a:spLocks noChangeShapeType="1"/>
            </p:cNvSpPr>
            <p:nvPr/>
          </p:nvSpPr>
          <p:spPr bwMode="auto">
            <a:xfrm>
              <a:off x="2352" y="1610"/>
              <a:ext cx="156" cy="225"/>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grpSp>
          <p:nvGrpSpPr>
            <p:cNvPr id="63502" name="Group 14"/>
            <p:cNvGrpSpPr>
              <a:grpSpLocks/>
            </p:cNvGrpSpPr>
            <p:nvPr/>
          </p:nvGrpSpPr>
          <p:grpSpPr bwMode="auto">
            <a:xfrm>
              <a:off x="2398" y="1782"/>
              <a:ext cx="530" cy="558"/>
              <a:chOff x="0" y="0"/>
              <a:chExt cx="529" cy="557"/>
            </a:xfrm>
          </p:grpSpPr>
          <p:sp>
            <p:nvSpPr>
              <p:cNvPr id="63503" name="Oval 15"/>
              <p:cNvSpPr>
                <a:spLocks/>
              </p:cNvSpPr>
              <p:nvPr/>
            </p:nvSpPr>
            <p:spPr bwMode="auto">
              <a:xfrm>
                <a:off x="0" y="0"/>
                <a:ext cx="529" cy="557"/>
              </a:xfrm>
              <a:prstGeom prst="ellipse">
                <a:avLst/>
              </a:prstGeom>
              <a:solidFill>
                <a:srgbClr val="FF0000"/>
              </a:solidFill>
              <a:ln w="12700">
                <a:solidFill>
                  <a:schemeClr val="tx1"/>
                </a:solidFill>
                <a:round/>
                <a:headEnd/>
                <a:tailEnd/>
              </a:ln>
            </p:spPr>
            <p:txBody>
              <a:bodyPr lIns="0" tIns="0" rIns="0" bIns="0"/>
              <a:lstStyle/>
              <a:p>
                <a:endParaRPr lang="fr-FR"/>
              </a:p>
            </p:txBody>
          </p:sp>
          <p:sp>
            <p:nvSpPr>
              <p:cNvPr id="63504" name="Rectangle 16"/>
              <p:cNvSpPr>
                <a:spLocks/>
              </p:cNvSpPr>
              <p:nvPr/>
            </p:nvSpPr>
            <p:spPr bwMode="auto">
              <a:xfrm>
                <a:off x="152" y="231"/>
                <a:ext cx="225"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spAutoFit/>
              </a:bodyPr>
              <a:lstStyle/>
              <a:p>
                <a:pPr algn="ctr"/>
                <a:r>
                  <a:rPr lang="en-US" sz="1000" b="1">
                    <a:sym typeface="Arial" pitchFamily="34" charset="0"/>
                  </a:rPr>
                  <a:t>Africa</a:t>
                </a:r>
              </a:p>
            </p:txBody>
          </p:sp>
        </p:grpSp>
        <p:sp>
          <p:nvSpPr>
            <p:cNvPr id="63505" name="Line 17"/>
            <p:cNvSpPr>
              <a:spLocks noChangeShapeType="1"/>
            </p:cNvSpPr>
            <p:nvPr/>
          </p:nvSpPr>
          <p:spPr bwMode="auto">
            <a:xfrm rot="10800000" flipH="1">
              <a:off x="2448" y="1213"/>
              <a:ext cx="251" cy="86"/>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grpSp>
          <p:nvGrpSpPr>
            <p:cNvPr id="63506" name="Group 18"/>
            <p:cNvGrpSpPr>
              <a:grpSpLocks/>
            </p:cNvGrpSpPr>
            <p:nvPr/>
          </p:nvGrpSpPr>
          <p:grpSpPr bwMode="auto">
            <a:xfrm>
              <a:off x="2687" y="848"/>
              <a:ext cx="529" cy="558"/>
              <a:chOff x="0" y="0"/>
              <a:chExt cx="529" cy="557"/>
            </a:xfrm>
          </p:grpSpPr>
          <p:sp>
            <p:nvSpPr>
              <p:cNvPr id="63507" name="Oval 19"/>
              <p:cNvSpPr>
                <a:spLocks/>
              </p:cNvSpPr>
              <p:nvPr/>
            </p:nvSpPr>
            <p:spPr bwMode="auto">
              <a:xfrm>
                <a:off x="0" y="0"/>
                <a:ext cx="529" cy="557"/>
              </a:xfrm>
              <a:prstGeom prst="ellipse">
                <a:avLst/>
              </a:prstGeom>
              <a:solidFill>
                <a:srgbClr val="3366FF"/>
              </a:solidFill>
              <a:ln w="12700">
                <a:solidFill>
                  <a:schemeClr val="tx1"/>
                </a:solidFill>
                <a:round/>
                <a:headEnd/>
                <a:tailEnd/>
              </a:ln>
            </p:spPr>
            <p:txBody>
              <a:bodyPr lIns="0" tIns="0" rIns="0" bIns="0"/>
              <a:lstStyle/>
              <a:p>
                <a:endParaRPr lang="fr-FR"/>
              </a:p>
            </p:txBody>
          </p:sp>
          <p:sp>
            <p:nvSpPr>
              <p:cNvPr id="63508" name="Rectangle 20"/>
              <p:cNvSpPr>
                <a:spLocks/>
              </p:cNvSpPr>
              <p:nvPr/>
            </p:nvSpPr>
            <p:spPr bwMode="auto">
              <a:xfrm>
                <a:off x="31" y="230"/>
                <a:ext cx="465"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spAutoFit/>
              </a:bodyPr>
              <a:lstStyle/>
              <a:p>
                <a:pPr algn="ctr"/>
                <a:r>
                  <a:rPr lang="en-US" sz="1000" b="1">
                    <a:sym typeface="Arial" pitchFamily="34" charset="0"/>
                  </a:rPr>
                  <a:t>Central Asia</a:t>
                </a:r>
              </a:p>
            </p:txBody>
          </p:sp>
        </p:grpSp>
        <p:sp>
          <p:nvSpPr>
            <p:cNvPr id="63509" name="Line 21"/>
            <p:cNvSpPr>
              <a:spLocks noChangeShapeType="1"/>
            </p:cNvSpPr>
            <p:nvPr/>
          </p:nvSpPr>
          <p:spPr bwMode="auto">
            <a:xfrm rot="10800000" flipH="1">
              <a:off x="2197" y="828"/>
              <a:ext cx="1" cy="279"/>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grpSp>
          <p:nvGrpSpPr>
            <p:cNvPr id="63510" name="Group 22"/>
            <p:cNvGrpSpPr>
              <a:grpSpLocks/>
            </p:cNvGrpSpPr>
            <p:nvPr/>
          </p:nvGrpSpPr>
          <p:grpSpPr bwMode="auto">
            <a:xfrm>
              <a:off x="1932" y="270"/>
              <a:ext cx="529" cy="558"/>
              <a:chOff x="0" y="0"/>
              <a:chExt cx="529" cy="557"/>
            </a:xfrm>
          </p:grpSpPr>
          <p:sp>
            <p:nvSpPr>
              <p:cNvPr id="63511" name="Oval 23"/>
              <p:cNvSpPr>
                <a:spLocks/>
              </p:cNvSpPr>
              <p:nvPr/>
            </p:nvSpPr>
            <p:spPr bwMode="auto">
              <a:xfrm>
                <a:off x="0" y="0"/>
                <a:ext cx="529" cy="557"/>
              </a:xfrm>
              <a:prstGeom prst="ellipse">
                <a:avLst/>
              </a:prstGeom>
              <a:solidFill>
                <a:srgbClr val="99CC00"/>
              </a:solidFill>
              <a:ln w="12700">
                <a:solidFill>
                  <a:schemeClr val="tx1"/>
                </a:solidFill>
                <a:round/>
                <a:headEnd/>
                <a:tailEnd/>
              </a:ln>
            </p:spPr>
            <p:txBody>
              <a:bodyPr lIns="0" tIns="0" rIns="0" bIns="0"/>
              <a:lstStyle/>
              <a:p>
                <a:endParaRPr lang="fr-FR"/>
              </a:p>
            </p:txBody>
          </p:sp>
          <p:sp>
            <p:nvSpPr>
              <p:cNvPr id="63512" name="Rectangle 24"/>
              <p:cNvSpPr>
                <a:spLocks/>
              </p:cNvSpPr>
              <p:nvPr/>
            </p:nvSpPr>
            <p:spPr bwMode="auto">
              <a:xfrm>
                <a:off x="42" y="183"/>
                <a:ext cx="444"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spAutoFit/>
              </a:bodyPr>
              <a:lstStyle/>
              <a:p>
                <a:pPr algn="ctr"/>
                <a:r>
                  <a:rPr lang="en-US" sz="1000" b="1">
                    <a:sym typeface="Arial" pitchFamily="34" charset="0"/>
                  </a:rPr>
                  <a:t>South-East </a:t>
                </a:r>
              </a:p>
              <a:p>
                <a:pPr algn="ctr"/>
                <a:r>
                  <a:rPr lang="en-US" sz="1000" b="1">
                    <a:sym typeface="Arial" pitchFamily="34" charset="0"/>
                  </a:rPr>
                  <a:t>Asia / Aus</a:t>
                </a:r>
              </a:p>
            </p:txBody>
          </p:sp>
        </p:grpSp>
        <p:grpSp>
          <p:nvGrpSpPr>
            <p:cNvPr id="63513" name="Group 25"/>
            <p:cNvGrpSpPr>
              <a:grpSpLocks/>
            </p:cNvGrpSpPr>
            <p:nvPr/>
          </p:nvGrpSpPr>
          <p:grpSpPr bwMode="auto">
            <a:xfrm>
              <a:off x="1932" y="1107"/>
              <a:ext cx="529" cy="557"/>
              <a:chOff x="0" y="0"/>
              <a:chExt cx="529" cy="557"/>
            </a:xfrm>
          </p:grpSpPr>
          <p:sp>
            <p:nvSpPr>
              <p:cNvPr id="63514" name="Oval 26"/>
              <p:cNvSpPr>
                <a:spLocks/>
              </p:cNvSpPr>
              <p:nvPr/>
            </p:nvSpPr>
            <p:spPr bwMode="auto">
              <a:xfrm>
                <a:off x="0" y="0"/>
                <a:ext cx="529" cy="557"/>
              </a:xfrm>
              <a:prstGeom prst="ellipse">
                <a:avLst/>
              </a:prstGeom>
              <a:solidFill>
                <a:srgbClr val="666699"/>
              </a:solidFill>
              <a:ln w="12700">
                <a:solidFill>
                  <a:schemeClr val="tx1"/>
                </a:solidFill>
                <a:round/>
                <a:headEnd/>
                <a:tailEnd/>
              </a:ln>
            </p:spPr>
            <p:txBody>
              <a:bodyPr lIns="0" tIns="0" rIns="0" bIns="0"/>
              <a:lstStyle/>
              <a:p>
                <a:endParaRPr lang="fr-FR"/>
              </a:p>
            </p:txBody>
          </p:sp>
          <p:sp>
            <p:nvSpPr>
              <p:cNvPr id="63515" name="Rectangle 27"/>
              <p:cNvSpPr>
                <a:spLocks/>
              </p:cNvSpPr>
              <p:nvPr/>
            </p:nvSpPr>
            <p:spPr bwMode="auto">
              <a:xfrm>
                <a:off x="24" y="183"/>
                <a:ext cx="479"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spAutoFit/>
              </a:bodyPr>
              <a:lstStyle/>
              <a:p>
                <a:pPr algn="ctr"/>
                <a:r>
                  <a:rPr lang="en-US" sz="1000" b="1">
                    <a:sym typeface="Arial" pitchFamily="34" charset="0"/>
                  </a:rPr>
                  <a:t>PWYP</a:t>
                </a:r>
              </a:p>
              <a:p>
                <a:pPr algn="ctr"/>
                <a:r>
                  <a:rPr lang="en-US" sz="1000" b="1">
                    <a:sym typeface="Arial" pitchFamily="34" charset="0"/>
                  </a:rPr>
                  <a:t>International</a:t>
                </a:r>
              </a:p>
            </p:txBody>
          </p:sp>
        </p:grpSp>
        <p:sp>
          <p:nvSpPr>
            <p:cNvPr id="63516" name="Line 28"/>
            <p:cNvSpPr>
              <a:spLocks noChangeShapeType="1"/>
            </p:cNvSpPr>
            <p:nvPr/>
          </p:nvSpPr>
          <p:spPr bwMode="auto">
            <a:xfrm flipH="1">
              <a:off x="1988" y="1399"/>
              <a:ext cx="945" cy="65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63517" name="Line 29"/>
            <p:cNvSpPr>
              <a:spLocks noChangeShapeType="1"/>
            </p:cNvSpPr>
            <p:nvPr/>
          </p:nvSpPr>
          <p:spPr bwMode="auto">
            <a:xfrm rot="10800000" flipH="1">
              <a:off x="1649" y="899"/>
              <a:ext cx="1191" cy="5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63518" name="Rectangle 30"/>
            <p:cNvSpPr>
              <a:spLocks/>
            </p:cNvSpPr>
            <p:nvPr/>
          </p:nvSpPr>
          <p:spPr bwMode="auto">
            <a:xfrm>
              <a:off x="2610" y="149"/>
              <a:ext cx="984"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p>
              <a:pPr marL="496888"/>
              <a:r>
                <a:rPr lang="en-US" sz="1200" b="1">
                  <a:sym typeface="Arial" pitchFamily="34" charset="0"/>
                </a:rPr>
                <a:t>Azerbaijan</a:t>
              </a:r>
            </a:p>
            <a:p>
              <a:pPr marL="496888"/>
              <a:r>
                <a:rPr lang="en-US" sz="1200" b="1">
                  <a:sym typeface="Arial" pitchFamily="34" charset="0"/>
                </a:rPr>
                <a:t>Kazakhstan</a:t>
              </a:r>
            </a:p>
            <a:p>
              <a:pPr marL="496888"/>
              <a:r>
                <a:rPr lang="en-US" sz="1200" b="1">
                  <a:sym typeface="Arial" pitchFamily="34" charset="0"/>
                </a:rPr>
                <a:t>Kyrgyz Republic</a:t>
              </a:r>
            </a:p>
            <a:p>
              <a:pPr marL="496888"/>
              <a:r>
                <a:rPr lang="en-US" sz="1200" b="1">
                  <a:sym typeface="Arial" pitchFamily="34" charset="0"/>
                </a:rPr>
                <a:t>Georgia</a:t>
              </a:r>
            </a:p>
          </p:txBody>
        </p:sp>
        <p:sp>
          <p:nvSpPr>
            <p:cNvPr id="63519" name="Rectangle 31"/>
            <p:cNvSpPr>
              <a:spLocks/>
            </p:cNvSpPr>
            <p:nvPr/>
          </p:nvSpPr>
          <p:spPr bwMode="auto">
            <a:xfrm>
              <a:off x="91" y="1950"/>
              <a:ext cx="1400"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p>
              <a:pPr marL="496888"/>
              <a:r>
                <a:rPr lang="en-US" sz="1200" b="1">
                  <a:sym typeface="Arial" pitchFamily="34" charset="0"/>
                </a:rPr>
                <a:t>France</a:t>
              </a:r>
            </a:p>
            <a:p>
              <a:pPr marL="496888"/>
              <a:r>
                <a:rPr lang="en-US" sz="1200" b="1">
                  <a:sym typeface="Arial" pitchFamily="34" charset="0"/>
                </a:rPr>
                <a:t>Germany</a:t>
              </a:r>
            </a:p>
            <a:p>
              <a:pPr marL="496888"/>
              <a:r>
                <a:rPr lang="en-US" sz="1200" b="1">
                  <a:sym typeface="Arial" pitchFamily="34" charset="0"/>
                </a:rPr>
                <a:t>Netherlands</a:t>
              </a:r>
            </a:p>
            <a:p>
              <a:pPr marL="496888"/>
              <a:r>
                <a:rPr lang="en-US" sz="1200" b="1">
                  <a:sym typeface="Arial" pitchFamily="34" charset="0"/>
                </a:rPr>
                <a:t>Norway</a:t>
              </a:r>
            </a:p>
            <a:p>
              <a:pPr marL="496888"/>
              <a:r>
                <a:rPr lang="en-US" sz="1200" b="1">
                  <a:sym typeface="Arial" pitchFamily="34" charset="0"/>
                </a:rPr>
                <a:t>United Kingdom</a:t>
              </a:r>
            </a:p>
          </p:txBody>
        </p:sp>
        <p:sp>
          <p:nvSpPr>
            <p:cNvPr id="63520" name="Line 32"/>
            <p:cNvSpPr>
              <a:spLocks noChangeShapeType="1"/>
            </p:cNvSpPr>
            <p:nvPr/>
          </p:nvSpPr>
          <p:spPr bwMode="auto">
            <a:xfrm rot="10800000">
              <a:off x="2474" y="599"/>
              <a:ext cx="300" cy="12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63521" name="Line 33"/>
            <p:cNvSpPr>
              <a:spLocks noChangeShapeType="1"/>
            </p:cNvSpPr>
            <p:nvPr/>
          </p:nvSpPr>
          <p:spPr bwMode="auto">
            <a:xfrm rot="10800000">
              <a:off x="1602" y="1349"/>
              <a:ext cx="831" cy="59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63522" name="Line 34"/>
            <p:cNvSpPr>
              <a:spLocks noChangeShapeType="1"/>
            </p:cNvSpPr>
            <p:nvPr/>
          </p:nvSpPr>
          <p:spPr bwMode="auto">
            <a:xfrm rot="10800000" flipH="1">
              <a:off x="1602" y="599"/>
              <a:ext cx="327" cy="12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63523" name="Rectangle 35"/>
            <p:cNvSpPr>
              <a:spLocks/>
            </p:cNvSpPr>
            <p:nvPr/>
          </p:nvSpPr>
          <p:spPr bwMode="auto">
            <a:xfrm>
              <a:off x="0" y="599"/>
              <a:ext cx="119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p>
              <a:pPr marL="496888"/>
              <a:r>
                <a:rPr lang="en-US" sz="1200" b="1">
                  <a:sym typeface="Arial" pitchFamily="34" charset="0"/>
                </a:rPr>
                <a:t>United States</a:t>
              </a:r>
            </a:p>
            <a:p>
              <a:pPr marL="496888"/>
              <a:r>
                <a:rPr lang="en-US" sz="1200" b="1">
                  <a:sym typeface="Arial" pitchFamily="34" charset="0"/>
                </a:rPr>
                <a:t>Canada</a:t>
              </a:r>
            </a:p>
          </p:txBody>
        </p:sp>
        <p:sp>
          <p:nvSpPr>
            <p:cNvPr id="63524" name="Rectangle 36"/>
            <p:cNvSpPr>
              <a:spLocks/>
            </p:cNvSpPr>
            <p:nvPr/>
          </p:nvSpPr>
          <p:spPr bwMode="auto">
            <a:xfrm>
              <a:off x="1007" y="0"/>
              <a:ext cx="109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p>
              <a:pPr marL="496888"/>
              <a:r>
                <a:rPr lang="en-US" sz="1200" b="1">
                  <a:sym typeface="Arial" pitchFamily="34" charset="0"/>
                </a:rPr>
                <a:t>Indonesia</a:t>
              </a:r>
            </a:p>
            <a:p>
              <a:pPr marL="496888"/>
              <a:r>
                <a:rPr lang="en-US" sz="1200" b="1">
                  <a:sym typeface="Arial" pitchFamily="34" charset="0"/>
                </a:rPr>
                <a:t>Australia</a:t>
              </a:r>
            </a:p>
          </p:txBody>
        </p:sp>
      </p:grpSp>
      <p:sp>
        <p:nvSpPr>
          <p:cNvPr id="63525" name="Rectangle 37"/>
          <p:cNvSpPr>
            <a:spLocks/>
          </p:cNvSpPr>
          <p:nvPr/>
        </p:nvSpPr>
        <p:spPr bwMode="auto">
          <a:xfrm>
            <a:off x="4559300" y="4648200"/>
            <a:ext cx="39751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p>
            <a:pPr marL="496888"/>
            <a:r>
              <a:rPr lang="en-US" sz="1200" b="1">
                <a:sym typeface="Arial" pitchFamily="34" charset="0"/>
              </a:rPr>
              <a:t>Chad, Cameroon</a:t>
            </a:r>
          </a:p>
          <a:p>
            <a:pPr marL="496888"/>
            <a:r>
              <a:rPr lang="en-US" sz="1200" b="1">
                <a:sym typeface="Arial" pitchFamily="34" charset="0"/>
              </a:rPr>
              <a:t>Congo Brazzaville</a:t>
            </a:r>
          </a:p>
          <a:p>
            <a:pPr marL="496888"/>
            <a:r>
              <a:rPr lang="en-US" sz="1200" b="1">
                <a:sym typeface="Arial" pitchFamily="34" charset="0"/>
              </a:rPr>
              <a:t>DR Congo, Ghana</a:t>
            </a:r>
          </a:p>
          <a:p>
            <a:pPr marL="496888"/>
            <a:r>
              <a:rPr lang="en-US" sz="1200" b="1">
                <a:sym typeface="Arial" pitchFamily="34" charset="0"/>
              </a:rPr>
              <a:t>Liberia, Mauritania</a:t>
            </a:r>
          </a:p>
          <a:p>
            <a:pPr marL="496888"/>
            <a:r>
              <a:rPr lang="en-US" sz="1200" b="1">
                <a:sym typeface="Arial" pitchFamily="34" charset="0"/>
              </a:rPr>
              <a:t>Nigeria, Sierra Leone, Niger</a:t>
            </a:r>
          </a:p>
          <a:p>
            <a:pPr marL="496888"/>
            <a:r>
              <a:rPr lang="en-US" sz="1200" b="1">
                <a:sym typeface="Arial" pitchFamily="34" charset="0"/>
              </a:rPr>
              <a:t>Guinea, Guinea Bissau, Cote d’Ivoire, Mali, Mozambique, Burkina Faso, Zambia, Uganda, Gabon, Tanzania, Zimbabwe, Madagascar, Togo, Senegal, (Kenya) and (Malawi)</a:t>
            </a:r>
          </a:p>
        </p:txBody>
      </p:sp>
      <p:sp>
        <p:nvSpPr>
          <p:cNvPr id="63526" name="Rectangle 38"/>
          <p:cNvSpPr>
            <a:spLocks/>
          </p:cNvSpPr>
          <p:nvPr/>
        </p:nvSpPr>
        <p:spPr bwMode="auto">
          <a:xfrm>
            <a:off x="6553200" y="2667000"/>
            <a:ext cx="2374900" cy="19431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40624" bIns="0"/>
          <a:lstStyle/>
          <a:p>
            <a:pPr marL="496888"/>
            <a:r>
              <a:rPr lang="en-US" sz="1200" b="1">
                <a:latin typeface="Verdana" pitchFamily="34" charset="0"/>
                <a:sym typeface="Verdana" pitchFamily="34" charset="0"/>
              </a:rPr>
              <a:t>Working through</a:t>
            </a:r>
          </a:p>
          <a:p>
            <a:pPr marL="496888">
              <a:buClr>
                <a:srgbClr val="010000"/>
              </a:buClr>
              <a:buSzPct val="100000"/>
              <a:buFont typeface="Verdana" pitchFamily="34" charset="0"/>
              <a:buChar char="•"/>
            </a:pPr>
            <a:r>
              <a:rPr lang="en-US" sz="1200">
                <a:latin typeface="Verdana" pitchFamily="34" charset="0"/>
                <a:sym typeface="Verdana" pitchFamily="34" charset="0"/>
              </a:rPr>
              <a:t> Advocacy</a:t>
            </a:r>
          </a:p>
          <a:p>
            <a:pPr marL="496888">
              <a:buClr>
                <a:srgbClr val="010000"/>
              </a:buClr>
              <a:buSzPct val="100000"/>
              <a:buFont typeface="Verdana" pitchFamily="34" charset="0"/>
              <a:buChar char="•"/>
            </a:pPr>
            <a:endParaRPr lang="en-US" sz="1000">
              <a:latin typeface="Verdana" pitchFamily="34" charset="0"/>
              <a:sym typeface="Verdana" pitchFamily="34" charset="0"/>
            </a:endParaRPr>
          </a:p>
          <a:p>
            <a:pPr marL="496888"/>
            <a:r>
              <a:rPr lang="en-US" sz="1200">
                <a:latin typeface="Verdana" pitchFamily="34" charset="0"/>
                <a:sym typeface="Verdana" pitchFamily="34" charset="0"/>
              </a:rPr>
              <a:t> Monitoring</a:t>
            </a:r>
          </a:p>
          <a:p>
            <a:pPr marL="496888"/>
            <a:endParaRPr lang="en-US" sz="1000">
              <a:latin typeface="Verdana" pitchFamily="34" charset="0"/>
              <a:sym typeface="Verdana" pitchFamily="34" charset="0"/>
            </a:endParaRPr>
          </a:p>
          <a:p>
            <a:pPr marL="496888">
              <a:buClr>
                <a:srgbClr val="010000"/>
              </a:buClr>
              <a:buSzPct val="100000"/>
              <a:buFont typeface="Verdana" pitchFamily="34" charset="0"/>
              <a:buChar char="•"/>
            </a:pPr>
            <a:r>
              <a:rPr lang="en-US" sz="1000">
                <a:latin typeface="Verdana" pitchFamily="34" charset="0"/>
                <a:sym typeface="Verdana" pitchFamily="34" charset="0"/>
              </a:rPr>
              <a:t> </a:t>
            </a:r>
            <a:r>
              <a:rPr lang="en-US" sz="1200">
                <a:latin typeface="Verdana" pitchFamily="34" charset="0"/>
                <a:sym typeface="Verdana" pitchFamily="34" charset="0"/>
              </a:rPr>
              <a:t>Representation</a:t>
            </a:r>
          </a:p>
          <a:p>
            <a:pPr marL="496888"/>
            <a:endParaRPr lang="en-US" sz="1200">
              <a:latin typeface="Verdana" pitchFamily="34" charset="0"/>
              <a:sym typeface="Verdana" pitchFamily="34" charset="0"/>
            </a:endParaRPr>
          </a:p>
          <a:p>
            <a:pPr marL="496888">
              <a:buClr>
                <a:srgbClr val="010000"/>
              </a:buClr>
              <a:buSzPct val="100000"/>
              <a:buFont typeface="Verdana" pitchFamily="34" charset="0"/>
              <a:buChar char="•"/>
            </a:pPr>
            <a:r>
              <a:rPr lang="en-US" sz="1200">
                <a:latin typeface="Verdana" pitchFamily="34" charset="0"/>
                <a:sym typeface="Verdana" pitchFamily="34" charset="0"/>
              </a:rPr>
              <a:t> Networking</a:t>
            </a:r>
          </a:p>
          <a:p>
            <a:pPr marL="496888"/>
            <a:endParaRPr lang="en-US" sz="1000">
              <a:latin typeface="Verdana" pitchFamily="34" charset="0"/>
              <a:sym typeface="Verdana" pitchFamily="34" charset="0"/>
            </a:endParaRPr>
          </a:p>
          <a:p>
            <a:pPr marL="496888">
              <a:buClr>
                <a:srgbClr val="010000"/>
              </a:buClr>
              <a:buSzPct val="100000"/>
              <a:buFont typeface="Verdana" pitchFamily="34" charset="0"/>
              <a:buChar char="•"/>
            </a:pPr>
            <a:r>
              <a:rPr lang="en-US" sz="1000">
                <a:latin typeface="Verdana" pitchFamily="34" charset="0"/>
                <a:sym typeface="Verdana" pitchFamily="34" charset="0"/>
              </a:rPr>
              <a:t> </a:t>
            </a:r>
            <a:r>
              <a:rPr lang="en-US" sz="1200">
                <a:latin typeface="Verdana" pitchFamily="34" charset="0"/>
                <a:sym typeface="Verdana" pitchFamily="34" charset="0"/>
              </a:rPr>
              <a:t>Capacity building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en-GB"/>
              <a:t>Monday, May 14 2012</a:t>
            </a:r>
          </a:p>
        </p:txBody>
      </p:sp>
      <p:sp>
        <p:nvSpPr>
          <p:cNvPr id="5" name="Espace réservé du pied de page 4"/>
          <p:cNvSpPr>
            <a:spLocks noGrp="1"/>
          </p:cNvSpPr>
          <p:nvPr>
            <p:ph type="ftr" sz="quarter" idx="11"/>
          </p:nvPr>
        </p:nvSpPr>
        <p:spPr/>
        <p:txBody>
          <a:bodyPr/>
          <a:lstStyle/>
          <a:p>
            <a:r>
              <a:rPr lang="en-GB"/>
              <a:t>East African Trade Union Confederation Workshop-Zanzibar</a:t>
            </a:r>
          </a:p>
        </p:txBody>
      </p:sp>
      <p:sp>
        <p:nvSpPr>
          <p:cNvPr id="6" name="Espace réservé du numéro de diapositive 5"/>
          <p:cNvSpPr>
            <a:spLocks noGrp="1"/>
          </p:cNvSpPr>
          <p:nvPr>
            <p:ph type="sldNum" sz="quarter" idx="12"/>
          </p:nvPr>
        </p:nvSpPr>
        <p:spPr/>
        <p:txBody>
          <a:bodyPr/>
          <a:lstStyle/>
          <a:p>
            <a:fld id="{04E17D5C-4018-44E2-A9CE-026ED49E36EB}" type="slidenum">
              <a:rPr lang="en-GB"/>
              <a:pPr/>
              <a:t>11</a:t>
            </a:fld>
            <a:endParaRPr lang="en-GB"/>
          </a:p>
        </p:txBody>
      </p:sp>
      <p:sp>
        <p:nvSpPr>
          <p:cNvPr id="64514" name="Rectangle 2"/>
          <p:cNvSpPr>
            <a:spLocks noGrp="1" noChangeArrowheads="1"/>
          </p:cNvSpPr>
          <p:nvPr>
            <p:ph type="title"/>
          </p:nvPr>
        </p:nvSpPr>
        <p:spPr/>
        <p:txBody>
          <a:bodyPr/>
          <a:lstStyle/>
          <a:p>
            <a:r>
              <a:rPr lang="en-GB"/>
              <a:t>PWYP-Tanzania Coalition</a:t>
            </a:r>
          </a:p>
        </p:txBody>
      </p:sp>
      <p:sp>
        <p:nvSpPr>
          <p:cNvPr id="64515" name="Rectangle 3"/>
          <p:cNvSpPr>
            <a:spLocks noGrp="1" noChangeArrowheads="1"/>
          </p:cNvSpPr>
          <p:nvPr>
            <p:ph type="body" idx="1"/>
          </p:nvPr>
        </p:nvSpPr>
        <p:spPr/>
        <p:txBody>
          <a:bodyPr/>
          <a:lstStyle/>
          <a:p>
            <a:pPr>
              <a:lnSpc>
                <a:spcPct val="80000"/>
              </a:lnSpc>
            </a:pPr>
            <a:r>
              <a:rPr lang="en-GB" sz="1700"/>
              <a:t>Efforts started way back 2003</a:t>
            </a:r>
          </a:p>
          <a:p>
            <a:pPr>
              <a:lnSpc>
                <a:spcPct val="80000"/>
              </a:lnSpc>
            </a:pPr>
            <a:r>
              <a:rPr lang="en-GB" sz="1700"/>
              <a:t>Information workshop conducted 2009,</a:t>
            </a:r>
          </a:p>
          <a:p>
            <a:pPr lvl="1">
              <a:lnSpc>
                <a:spcPct val="80000"/>
              </a:lnSpc>
            </a:pPr>
            <a:r>
              <a:rPr lang="en-GB" sz="1400"/>
              <a:t>Choice on focus areas; oil, gas, minerals, forestry (wildlife inclusive) and forestry resources</a:t>
            </a:r>
            <a:r>
              <a:rPr lang="en-GB" sz="1600"/>
              <a:t> </a:t>
            </a:r>
          </a:p>
          <a:p>
            <a:pPr>
              <a:lnSpc>
                <a:spcPct val="80000"/>
              </a:lnSpc>
            </a:pPr>
            <a:r>
              <a:rPr lang="en-GB" sz="1700"/>
              <a:t>Launch April 2010</a:t>
            </a:r>
          </a:p>
          <a:p>
            <a:pPr>
              <a:lnSpc>
                <a:spcPct val="80000"/>
              </a:lnSpc>
            </a:pPr>
            <a:r>
              <a:rPr lang="en-GB" sz="1700"/>
              <a:t>Current membership 60</a:t>
            </a:r>
          </a:p>
          <a:p>
            <a:pPr>
              <a:lnSpc>
                <a:spcPct val="80000"/>
              </a:lnSpc>
            </a:pPr>
            <a:r>
              <a:rPr lang="en-GB" sz="1700"/>
              <a:t>Hosted at ForDIA, functioning through the Governance structure of </a:t>
            </a:r>
          </a:p>
          <a:p>
            <a:pPr lvl="1">
              <a:lnSpc>
                <a:spcPct val="80000"/>
              </a:lnSpc>
            </a:pPr>
            <a:r>
              <a:rPr lang="en-GB" sz="1600"/>
              <a:t>AGM</a:t>
            </a:r>
          </a:p>
          <a:p>
            <a:pPr lvl="1">
              <a:lnSpc>
                <a:spcPct val="80000"/>
              </a:lnSpc>
            </a:pPr>
            <a:r>
              <a:rPr lang="en-GB" sz="1600"/>
              <a:t>Steering Committee</a:t>
            </a:r>
          </a:p>
          <a:p>
            <a:pPr lvl="1">
              <a:lnSpc>
                <a:spcPct val="80000"/>
              </a:lnSpc>
            </a:pPr>
            <a:r>
              <a:rPr lang="en-GB" sz="1600"/>
              <a:t>Technical working Groups</a:t>
            </a:r>
          </a:p>
          <a:p>
            <a:pPr lvl="2">
              <a:lnSpc>
                <a:spcPct val="80000"/>
              </a:lnSpc>
            </a:pPr>
            <a:r>
              <a:rPr lang="en-GB" sz="1400"/>
              <a:t>Research &amp; Advocacy (NCA)- over 6 members</a:t>
            </a:r>
          </a:p>
          <a:p>
            <a:pPr lvl="2">
              <a:lnSpc>
                <a:spcPct val="80000"/>
              </a:lnSpc>
            </a:pPr>
            <a:r>
              <a:rPr lang="en-GB" sz="1400"/>
              <a:t>Training &amp; Capacity Building (LHRC) - over 6 members</a:t>
            </a:r>
          </a:p>
          <a:p>
            <a:pPr lvl="2">
              <a:lnSpc>
                <a:spcPct val="80000"/>
              </a:lnSpc>
            </a:pPr>
            <a:r>
              <a:rPr lang="en-GB" sz="1400"/>
              <a:t>Coordination, M &amp; E - ForDIA</a:t>
            </a:r>
          </a:p>
          <a:p>
            <a:pPr>
              <a:lnSpc>
                <a:spcPct val="80000"/>
              </a:lnSpc>
            </a:pPr>
            <a:r>
              <a:rPr lang="en-GB" sz="1700"/>
              <a:t>2010 funded focus areas; oil, gas, minerals. Those not funded focus areas are forestry (including wildlife and fisheries)</a:t>
            </a:r>
          </a:p>
          <a:p>
            <a:pPr>
              <a:lnSpc>
                <a:spcPct val="80000"/>
              </a:lnSpc>
            </a:pPr>
            <a:r>
              <a:rPr lang="en-GB" sz="1700"/>
              <a:t>2010 work plan focus, research, training and advocacy</a:t>
            </a:r>
          </a:p>
          <a:p>
            <a:pPr>
              <a:lnSpc>
                <a:spcPct val="80000"/>
              </a:lnSpc>
            </a:pPr>
            <a:r>
              <a:rPr lang="en-GB" sz="1700"/>
              <a:t>Activities accomplished so far; research on CSR (Geita case study), TV talk shows, members’ training (rescheduled to January 2011)</a:t>
            </a:r>
          </a:p>
          <a:p>
            <a:pPr>
              <a:lnSpc>
                <a:spcPct val="80000"/>
              </a:lnSpc>
            </a:pPr>
            <a:r>
              <a:rPr lang="en-GB" sz="1700"/>
              <a:t>Governance documents: MoU and regulations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en-GB"/>
              <a:t>Monday, May 14 2012</a:t>
            </a:r>
          </a:p>
        </p:txBody>
      </p:sp>
      <p:sp>
        <p:nvSpPr>
          <p:cNvPr id="5" name="Espace réservé du pied de page 4"/>
          <p:cNvSpPr>
            <a:spLocks noGrp="1"/>
          </p:cNvSpPr>
          <p:nvPr>
            <p:ph type="ftr" sz="quarter" idx="11"/>
          </p:nvPr>
        </p:nvSpPr>
        <p:spPr/>
        <p:txBody>
          <a:bodyPr/>
          <a:lstStyle/>
          <a:p>
            <a:r>
              <a:rPr lang="en-GB"/>
              <a:t>East African Trade Union Confederation Workshop-Zanzibar</a:t>
            </a:r>
          </a:p>
        </p:txBody>
      </p:sp>
      <p:sp>
        <p:nvSpPr>
          <p:cNvPr id="6" name="Espace réservé du numéro de diapositive 5"/>
          <p:cNvSpPr>
            <a:spLocks noGrp="1"/>
          </p:cNvSpPr>
          <p:nvPr>
            <p:ph type="sldNum" sz="quarter" idx="12"/>
          </p:nvPr>
        </p:nvSpPr>
        <p:spPr/>
        <p:txBody>
          <a:bodyPr/>
          <a:lstStyle/>
          <a:p>
            <a:fld id="{E318579C-63CB-4DEB-A2FF-D1710C0CF3E9}" type="slidenum">
              <a:rPr lang="en-GB"/>
              <a:pPr/>
              <a:t>12</a:t>
            </a:fld>
            <a:endParaRPr lang="en-GB"/>
          </a:p>
        </p:txBody>
      </p:sp>
      <p:sp>
        <p:nvSpPr>
          <p:cNvPr id="65538" name="Rectangle 2"/>
          <p:cNvSpPr>
            <a:spLocks noGrp="1" noChangeArrowheads="1"/>
          </p:cNvSpPr>
          <p:nvPr>
            <p:ph type="title"/>
          </p:nvPr>
        </p:nvSpPr>
        <p:spPr/>
        <p:txBody>
          <a:bodyPr/>
          <a:lstStyle/>
          <a:p>
            <a:r>
              <a:rPr lang="en-GB" sz="4000"/>
              <a:t>PWYP Coalition-Tanzania/Funding</a:t>
            </a:r>
          </a:p>
        </p:txBody>
      </p:sp>
      <p:sp>
        <p:nvSpPr>
          <p:cNvPr id="65539" name="Rectangle 3"/>
          <p:cNvSpPr>
            <a:spLocks noGrp="1" noChangeArrowheads="1"/>
          </p:cNvSpPr>
          <p:nvPr>
            <p:ph type="body" idx="1"/>
          </p:nvPr>
        </p:nvSpPr>
        <p:spPr/>
        <p:txBody>
          <a:bodyPr/>
          <a:lstStyle/>
          <a:p>
            <a:pPr>
              <a:buFontTx/>
              <a:buNone/>
            </a:pPr>
            <a:r>
              <a:rPr lang="en-GB"/>
              <a:t>Funds to implement PWYP-T coalition programme activities were received from:</a:t>
            </a:r>
          </a:p>
          <a:p>
            <a:r>
              <a:rPr lang="en-GB"/>
              <a:t>Revenue Watch Institute (RWI) - since 2009, </a:t>
            </a:r>
          </a:p>
          <a:p>
            <a:r>
              <a:rPr lang="en-GB"/>
              <a:t>The Open Society Initiative for Eastern Africa (OSIEA) - since 2010.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en-GB"/>
              <a:t>Monday, May 14 2012</a:t>
            </a:r>
          </a:p>
        </p:txBody>
      </p:sp>
      <p:sp>
        <p:nvSpPr>
          <p:cNvPr id="5" name="Espace réservé du pied de page 4"/>
          <p:cNvSpPr>
            <a:spLocks noGrp="1"/>
          </p:cNvSpPr>
          <p:nvPr>
            <p:ph type="ftr" sz="quarter" idx="11"/>
          </p:nvPr>
        </p:nvSpPr>
        <p:spPr/>
        <p:txBody>
          <a:bodyPr/>
          <a:lstStyle/>
          <a:p>
            <a:r>
              <a:rPr lang="en-GB"/>
              <a:t>East African Trade Union Confederation Workshop-Zanzibar</a:t>
            </a:r>
          </a:p>
        </p:txBody>
      </p:sp>
      <p:sp>
        <p:nvSpPr>
          <p:cNvPr id="6" name="Espace réservé du numéro de diapositive 5"/>
          <p:cNvSpPr>
            <a:spLocks noGrp="1"/>
          </p:cNvSpPr>
          <p:nvPr>
            <p:ph type="sldNum" sz="quarter" idx="12"/>
          </p:nvPr>
        </p:nvSpPr>
        <p:spPr/>
        <p:txBody>
          <a:bodyPr/>
          <a:lstStyle/>
          <a:p>
            <a:fld id="{FD953F87-3F90-43E1-8A11-DFFE3CD2334F}" type="slidenum">
              <a:rPr lang="en-GB"/>
              <a:pPr/>
              <a:t>13</a:t>
            </a:fld>
            <a:endParaRPr lang="en-GB"/>
          </a:p>
        </p:txBody>
      </p:sp>
      <p:sp>
        <p:nvSpPr>
          <p:cNvPr id="66562" name="Rectangle 2"/>
          <p:cNvSpPr>
            <a:spLocks noGrp="1" noChangeArrowheads="1"/>
          </p:cNvSpPr>
          <p:nvPr>
            <p:ph type="title"/>
          </p:nvPr>
        </p:nvSpPr>
        <p:spPr/>
        <p:txBody>
          <a:bodyPr/>
          <a:lstStyle/>
          <a:p>
            <a:r>
              <a:rPr lang="en-GB"/>
              <a:t>PWYP-Tanzania Work-Plan</a:t>
            </a:r>
          </a:p>
        </p:txBody>
      </p:sp>
      <p:sp>
        <p:nvSpPr>
          <p:cNvPr id="66563" name="Rectangle 3"/>
          <p:cNvSpPr>
            <a:spLocks noGrp="1" noChangeArrowheads="1"/>
          </p:cNvSpPr>
          <p:nvPr>
            <p:ph type="body" idx="1"/>
          </p:nvPr>
        </p:nvSpPr>
        <p:spPr/>
        <p:txBody>
          <a:bodyPr/>
          <a:lstStyle/>
          <a:p>
            <a:pPr>
              <a:lnSpc>
                <a:spcPct val="90000"/>
              </a:lnSpc>
              <a:buFontTx/>
              <a:buNone/>
            </a:pPr>
            <a:r>
              <a:rPr lang="en-GB" sz="2400"/>
              <a:t>a)</a:t>
            </a:r>
            <a:r>
              <a:rPr lang="en-GB" sz="2400">
                <a:solidFill>
                  <a:srgbClr val="0000FF"/>
                </a:solidFill>
              </a:rPr>
              <a:t> PWYP Campaign Launch</a:t>
            </a:r>
          </a:p>
          <a:p>
            <a:pPr>
              <a:lnSpc>
                <a:spcPct val="90000"/>
              </a:lnSpc>
            </a:pPr>
            <a:r>
              <a:rPr lang="en-GB" sz="2400"/>
              <a:t>Identify, mobilise, and recruit at least 50 PWYP-T active members from</a:t>
            </a:r>
          </a:p>
          <a:p>
            <a:pPr lvl="1">
              <a:lnSpc>
                <a:spcPct val="90000"/>
              </a:lnSpc>
            </a:pPr>
            <a:r>
              <a:rPr lang="en-GB" sz="2000"/>
              <a:t>small scale miners and/or community groups in mining areas, </a:t>
            </a:r>
          </a:p>
          <a:p>
            <a:pPr lvl="1">
              <a:lnSpc>
                <a:spcPct val="90000"/>
              </a:lnSpc>
            </a:pPr>
            <a:r>
              <a:rPr lang="en-GB" sz="2000"/>
              <a:t>environmental groups, </a:t>
            </a:r>
          </a:p>
          <a:p>
            <a:pPr lvl="1">
              <a:lnSpc>
                <a:spcPct val="90000"/>
              </a:lnSpc>
            </a:pPr>
            <a:r>
              <a:rPr lang="en-GB" sz="2000"/>
              <a:t>journalists, </a:t>
            </a:r>
          </a:p>
          <a:p>
            <a:pPr lvl="1">
              <a:lnSpc>
                <a:spcPct val="90000"/>
              </a:lnSpc>
            </a:pPr>
            <a:r>
              <a:rPr lang="en-GB" sz="2000"/>
              <a:t>researchers and </a:t>
            </a:r>
          </a:p>
          <a:p>
            <a:pPr lvl="1">
              <a:lnSpc>
                <a:spcPct val="90000"/>
              </a:lnSpc>
            </a:pPr>
            <a:r>
              <a:rPr lang="en-GB" sz="2000"/>
              <a:t>policy analysts</a:t>
            </a:r>
          </a:p>
          <a:p>
            <a:pPr>
              <a:lnSpc>
                <a:spcPct val="90000"/>
              </a:lnSpc>
            </a:pPr>
            <a:r>
              <a:rPr lang="en-GB" sz="2400"/>
              <a:t>Post launch media campaign: TV and radio slots on CSR &amp; role of MPs in EI revenue transparency</a:t>
            </a:r>
            <a:r>
              <a:rPr lang="en-CA" sz="2400"/>
              <a:t> </a:t>
            </a:r>
          </a:p>
          <a:p>
            <a:pPr>
              <a:lnSpc>
                <a:spcPct val="90000"/>
              </a:lnSpc>
            </a:pPr>
            <a:r>
              <a:rPr lang="en-GB" sz="2400"/>
              <a:t>Roundtable discussion: the new miming bill and policy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en-GB"/>
              <a:t>Monday, May 14 2012</a:t>
            </a:r>
          </a:p>
        </p:txBody>
      </p:sp>
      <p:sp>
        <p:nvSpPr>
          <p:cNvPr id="5" name="Espace réservé du pied de page 4"/>
          <p:cNvSpPr>
            <a:spLocks noGrp="1"/>
          </p:cNvSpPr>
          <p:nvPr>
            <p:ph type="ftr" sz="quarter" idx="11"/>
          </p:nvPr>
        </p:nvSpPr>
        <p:spPr/>
        <p:txBody>
          <a:bodyPr/>
          <a:lstStyle/>
          <a:p>
            <a:r>
              <a:rPr lang="en-GB"/>
              <a:t>East African Trade Union Confederation Workshop-Zanzibar</a:t>
            </a:r>
          </a:p>
        </p:txBody>
      </p:sp>
      <p:sp>
        <p:nvSpPr>
          <p:cNvPr id="6" name="Espace réservé du numéro de diapositive 5"/>
          <p:cNvSpPr>
            <a:spLocks noGrp="1"/>
          </p:cNvSpPr>
          <p:nvPr>
            <p:ph type="sldNum" sz="quarter" idx="12"/>
          </p:nvPr>
        </p:nvSpPr>
        <p:spPr/>
        <p:txBody>
          <a:bodyPr/>
          <a:lstStyle/>
          <a:p>
            <a:fld id="{DA797B5B-664F-4138-97F1-ED04ED0ADC26}" type="slidenum">
              <a:rPr lang="en-GB"/>
              <a:pPr/>
              <a:t>14</a:t>
            </a:fld>
            <a:endParaRPr lang="en-GB"/>
          </a:p>
        </p:txBody>
      </p:sp>
      <p:sp>
        <p:nvSpPr>
          <p:cNvPr id="67586" name="Rectangle 2"/>
          <p:cNvSpPr>
            <a:spLocks noGrp="1" noChangeArrowheads="1"/>
          </p:cNvSpPr>
          <p:nvPr>
            <p:ph type="title"/>
          </p:nvPr>
        </p:nvSpPr>
        <p:spPr/>
        <p:txBody>
          <a:bodyPr/>
          <a:lstStyle/>
          <a:p>
            <a:r>
              <a:rPr lang="en-GB"/>
              <a:t>PWYP-Tanzania Work-Plan…/</a:t>
            </a:r>
          </a:p>
        </p:txBody>
      </p:sp>
      <p:sp>
        <p:nvSpPr>
          <p:cNvPr id="67587" name="Rectangle 3"/>
          <p:cNvSpPr>
            <a:spLocks noGrp="1" noChangeArrowheads="1"/>
          </p:cNvSpPr>
          <p:nvPr>
            <p:ph type="body" idx="1"/>
          </p:nvPr>
        </p:nvSpPr>
        <p:spPr/>
        <p:txBody>
          <a:bodyPr/>
          <a:lstStyle/>
          <a:p>
            <a:pPr>
              <a:lnSpc>
                <a:spcPct val="80000"/>
              </a:lnSpc>
            </a:pPr>
            <a:r>
              <a:rPr lang="en-GB" sz="2400"/>
              <a:t>Roundtable discussion: EI contract transparency in Tanzania.</a:t>
            </a:r>
            <a:r>
              <a:rPr lang="en-CA" sz="2400"/>
              <a:t> </a:t>
            </a:r>
          </a:p>
          <a:p>
            <a:pPr>
              <a:lnSpc>
                <a:spcPct val="80000"/>
              </a:lnSpc>
            </a:pPr>
            <a:r>
              <a:rPr lang="en-GB" sz="2400"/>
              <a:t>Roundtable discussion: Tanzania EITI process and what to expect</a:t>
            </a:r>
            <a:r>
              <a:rPr lang="en-CA" sz="2400"/>
              <a:t> </a:t>
            </a:r>
          </a:p>
          <a:p>
            <a:pPr>
              <a:lnSpc>
                <a:spcPct val="80000"/>
              </a:lnSpc>
            </a:pPr>
            <a:r>
              <a:rPr lang="en-GB" sz="2400"/>
              <a:t>Website design and launch</a:t>
            </a:r>
            <a:r>
              <a:rPr lang="en-CA" sz="2400"/>
              <a:t> </a:t>
            </a:r>
          </a:p>
          <a:p>
            <a:pPr>
              <a:lnSpc>
                <a:spcPct val="80000"/>
              </a:lnSpc>
              <a:buFontTx/>
              <a:buNone/>
            </a:pPr>
            <a:r>
              <a:rPr lang="en-CA" sz="2400"/>
              <a:t>b)</a:t>
            </a:r>
            <a:r>
              <a:rPr lang="en-CA" sz="2400">
                <a:solidFill>
                  <a:schemeClr val="accent2"/>
                </a:solidFill>
              </a:rPr>
              <a:t> </a:t>
            </a:r>
            <a:r>
              <a:rPr lang="en-GB" sz="2400">
                <a:solidFill>
                  <a:srgbClr val="0000FF"/>
                </a:solidFill>
              </a:rPr>
              <a:t>Capacity building to inculcate  knowledge, skills and experience in  Extractive Industries (training Seminars and Study trips) involving PWYP-T members</a:t>
            </a:r>
          </a:p>
          <a:p>
            <a:pPr>
              <a:lnSpc>
                <a:spcPct val="80000"/>
              </a:lnSpc>
            </a:pPr>
            <a:r>
              <a:rPr lang="en-GB" sz="2400"/>
              <a:t>Compile EI Knowledge Manual</a:t>
            </a:r>
            <a:r>
              <a:rPr lang="en-CA" sz="2400"/>
              <a:t> </a:t>
            </a:r>
          </a:p>
          <a:p>
            <a:pPr>
              <a:lnSpc>
                <a:spcPct val="80000"/>
              </a:lnSpc>
            </a:pPr>
            <a:r>
              <a:rPr lang="en-GB" sz="2400"/>
              <a:t>Training on EI issues (extraction, down stream/upstream operations, EI value chain/revenue stream, EI legal and regulatory regime/framework, EI revenue fiscal policy, CSR and study visits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en-GB"/>
              <a:t>Monday, May 14 2012</a:t>
            </a:r>
          </a:p>
        </p:txBody>
      </p:sp>
      <p:sp>
        <p:nvSpPr>
          <p:cNvPr id="5" name="Espace réservé du pied de page 4"/>
          <p:cNvSpPr>
            <a:spLocks noGrp="1"/>
          </p:cNvSpPr>
          <p:nvPr>
            <p:ph type="ftr" sz="quarter" idx="11"/>
          </p:nvPr>
        </p:nvSpPr>
        <p:spPr/>
        <p:txBody>
          <a:bodyPr/>
          <a:lstStyle/>
          <a:p>
            <a:r>
              <a:rPr lang="en-GB"/>
              <a:t>East African Trade Union Confederation Workshop-Zanzibar</a:t>
            </a:r>
          </a:p>
        </p:txBody>
      </p:sp>
      <p:sp>
        <p:nvSpPr>
          <p:cNvPr id="6" name="Espace réservé du numéro de diapositive 5"/>
          <p:cNvSpPr>
            <a:spLocks noGrp="1"/>
          </p:cNvSpPr>
          <p:nvPr>
            <p:ph type="sldNum" sz="quarter" idx="12"/>
          </p:nvPr>
        </p:nvSpPr>
        <p:spPr/>
        <p:txBody>
          <a:bodyPr/>
          <a:lstStyle/>
          <a:p>
            <a:fld id="{56DD6B52-3429-4A69-AA6B-88E8C1E0411F}" type="slidenum">
              <a:rPr lang="en-GB"/>
              <a:pPr/>
              <a:t>15</a:t>
            </a:fld>
            <a:endParaRPr lang="en-GB"/>
          </a:p>
        </p:txBody>
      </p:sp>
      <p:sp>
        <p:nvSpPr>
          <p:cNvPr id="68610" name="Rectangle 2"/>
          <p:cNvSpPr>
            <a:spLocks noGrp="1" noChangeArrowheads="1"/>
          </p:cNvSpPr>
          <p:nvPr>
            <p:ph type="title"/>
          </p:nvPr>
        </p:nvSpPr>
        <p:spPr/>
        <p:txBody>
          <a:bodyPr/>
          <a:lstStyle/>
          <a:p>
            <a:r>
              <a:rPr lang="en-GB"/>
              <a:t>PWYP-Tanzania Work-Plan…/</a:t>
            </a:r>
          </a:p>
        </p:txBody>
      </p:sp>
      <p:sp>
        <p:nvSpPr>
          <p:cNvPr id="68611" name="Rectangle 3"/>
          <p:cNvSpPr>
            <a:spLocks noGrp="1" noChangeArrowheads="1"/>
          </p:cNvSpPr>
          <p:nvPr>
            <p:ph type="body" idx="1"/>
          </p:nvPr>
        </p:nvSpPr>
        <p:spPr/>
        <p:txBody>
          <a:bodyPr/>
          <a:lstStyle/>
          <a:p>
            <a:pPr>
              <a:buFontTx/>
              <a:buNone/>
            </a:pPr>
            <a:r>
              <a:rPr lang="en-GB" sz="2800"/>
              <a:t>c) </a:t>
            </a:r>
            <a:r>
              <a:rPr lang="en-GB" sz="2800">
                <a:solidFill>
                  <a:srgbClr val="0000FF"/>
                </a:solidFill>
              </a:rPr>
              <a:t>Conduct study and disseminate information on: </a:t>
            </a:r>
          </a:p>
          <a:p>
            <a:r>
              <a:rPr lang="en-GB" sz="2800"/>
              <a:t>Oil and Natural Gas resource availability situation in Tanzania</a:t>
            </a:r>
            <a:r>
              <a:rPr lang="en-CA" sz="2800"/>
              <a:t> </a:t>
            </a:r>
          </a:p>
          <a:p>
            <a:r>
              <a:rPr lang="en-GB" sz="2800"/>
              <a:t>Impact of mining on growth in Tanzania </a:t>
            </a:r>
            <a:endParaRPr lang="en-GB" sz="2800">
              <a:solidFill>
                <a:srgbClr val="0000FF"/>
              </a:solidFill>
            </a:endParaRPr>
          </a:p>
          <a:p>
            <a:r>
              <a:rPr lang="en-GB" sz="2800"/>
              <a:t>Study reports presentation to Parliamentary Committees (3): PAC, Minerals and Energy and Natural Resources and Environment</a:t>
            </a:r>
            <a:r>
              <a:rPr lang="en-CA" sz="2800"/>
              <a:t> </a:t>
            </a:r>
          </a:p>
          <a:p>
            <a:r>
              <a:rPr lang="en-GB" sz="2800"/>
              <a:t>Printing and publishing (dissemination) of (1-2) study reports</a:t>
            </a:r>
            <a:r>
              <a:rPr lang="en-CA" sz="2800"/>
              <a:t> </a:t>
            </a:r>
          </a:p>
          <a:p>
            <a:pPr>
              <a:buFontTx/>
              <a:buNone/>
            </a:pPr>
            <a:endParaRPr lang="en-GB" sz="2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en-GB"/>
              <a:t>Monday, May 14 2012</a:t>
            </a:r>
          </a:p>
        </p:txBody>
      </p:sp>
      <p:sp>
        <p:nvSpPr>
          <p:cNvPr id="5" name="Espace réservé du pied de page 4"/>
          <p:cNvSpPr>
            <a:spLocks noGrp="1"/>
          </p:cNvSpPr>
          <p:nvPr>
            <p:ph type="ftr" sz="quarter" idx="11"/>
          </p:nvPr>
        </p:nvSpPr>
        <p:spPr/>
        <p:txBody>
          <a:bodyPr/>
          <a:lstStyle/>
          <a:p>
            <a:r>
              <a:rPr lang="en-GB"/>
              <a:t>East African Trade Union Confederation Workshop-Zanzibar</a:t>
            </a:r>
          </a:p>
        </p:txBody>
      </p:sp>
      <p:sp>
        <p:nvSpPr>
          <p:cNvPr id="6" name="Espace réservé du numéro de diapositive 5"/>
          <p:cNvSpPr>
            <a:spLocks noGrp="1"/>
          </p:cNvSpPr>
          <p:nvPr>
            <p:ph type="sldNum" sz="quarter" idx="12"/>
          </p:nvPr>
        </p:nvSpPr>
        <p:spPr/>
        <p:txBody>
          <a:bodyPr/>
          <a:lstStyle/>
          <a:p>
            <a:fld id="{F54FFCDA-0A0B-446F-9DF7-6BB2A7A7A1C7}" type="slidenum">
              <a:rPr lang="en-GB"/>
              <a:pPr/>
              <a:t>16</a:t>
            </a:fld>
            <a:endParaRPr lang="en-GB"/>
          </a:p>
        </p:txBody>
      </p:sp>
      <p:sp>
        <p:nvSpPr>
          <p:cNvPr id="69634" name="Rectangle 2"/>
          <p:cNvSpPr>
            <a:spLocks noGrp="1" noChangeArrowheads="1"/>
          </p:cNvSpPr>
          <p:nvPr>
            <p:ph type="title"/>
          </p:nvPr>
        </p:nvSpPr>
        <p:spPr/>
        <p:txBody>
          <a:bodyPr/>
          <a:lstStyle/>
          <a:p>
            <a:r>
              <a:rPr lang="en-GB"/>
              <a:t>PWYP-Tanzania Work-Plan…/</a:t>
            </a:r>
          </a:p>
        </p:txBody>
      </p:sp>
      <p:sp>
        <p:nvSpPr>
          <p:cNvPr id="69635" name="Rectangle 3"/>
          <p:cNvSpPr>
            <a:spLocks noGrp="1" noChangeArrowheads="1"/>
          </p:cNvSpPr>
          <p:nvPr>
            <p:ph type="body" idx="1"/>
          </p:nvPr>
        </p:nvSpPr>
        <p:spPr/>
        <p:txBody>
          <a:bodyPr/>
          <a:lstStyle/>
          <a:p>
            <a:pPr>
              <a:lnSpc>
                <a:spcPct val="90000"/>
              </a:lnSpc>
              <a:buFontTx/>
              <a:buNone/>
            </a:pPr>
            <a:r>
              <a:rPr lang="en-CA" sz="2400"/>
              <a:t>d) </a:t>
            </a:r>
            <a:r>
              <a:rPr lang="en-GB" sz="2400">
                <a:solidFill>
                  <a:srgbClr val="0000FF"/>
                </a:solidFill>
              </a:rPr>
              <a:t>Enhance public engagement in EI </a:t>
            </a:r>
            <a:br>
              <a:rPr lang="en-GB" sz="2400">
                <a:solidFill>
                  <a:srgbClr val="0000FF"/>
                </a:solidFill>
              </a:rPr>
            </a:br>
            <a:r>
              <a:rPr lang="en-GB" sz="2400">
                <a:solidFill>
                  <a:srgbClr val="0000FF"/>
                </a:solidFill>
              </a:rPr>
              <a:t> transparency</a:t>
            </a:r>
            <a:r>
              <a:rPr lang="en-CA" sz="2400"/>
              <a:t> </a:t>
            </a:r>
          </a:p>
          <a:p>
            <a:pPr>
              <a:lnSpc>
                <a:spcPct val="90000"/>
              </a:lnSpc>
            </a:pPr>
            <a:r>
              <a:rPr lang="en-GB" sz="2400"/>
              <a:t>Roundtables and media coverage to discuss study findings in 1-2 above, focusing on the new mining bill and policy, effect of EITI, contract transparency, legal and fiscal regimes, environment and human right issues, CSR, and role of MPs and Parliament to oversee EI revenue transparency and accountability. </a:t>
            </a:r>
          </a:p>
          <a:p>
            <a:pPr>
              <a:lnSpc>
                <a:spcPct val="90000"/>
              </a:lnSpc>
              <a:buFontTx/>
              <a:buNone/>
            </a:pPr>
            <a:r>
              <a:rPr lang="en-CA" sz="2400"/>
              <a:t>e) </a:t>
            </a:r>
            <a:r>
              <a:rPr lang="en-GB" sz="2400">
                <a:solidFill>
                  <a:srgbClr val="0000FF"/>
                </a:solidFill>
              </a:rPr>
              <a:t>Conduct internal review of PWYP-T performance during 2010</a:t>
            </a:r>
          </a:p>
          <a:p>
            <a:pPr>
              <a:lnSpc>
                <a:spcPct val="90000"/>
              </a:lnSpc>
            </a:pPr>
            <a:r>
              <a:rPr lang="en-CA" sz="2400"/>
              <a:t> </a:t>
            </a:r>
            <a:r>
              <a:rPr lang="en-GB" sz="2400"/>
              <a:t>Develop a three year PWYP-T Coalition strategic plan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en-GB"/>
              <a:t>Monday, May 14 2012</a:t>
            </a:r>
          </a:p>
        </p:txBody>
      </p:sp>
      <p:sp>
        <p:nvSpPr>
          <p:cNvPr id="5" name="Espace réservé du pied de page 4"/>
          <p:cNvSpPr>
            <a:spLocks noGrp="1"/>
          </p:cNvSpPr>
          <p:nvPr>
            <p:ph type="ftr" sz="quarter" idx="11"/>
          </p:nvPr>
        </p:nvSpPr>
        <p:spPr/>
        <p:txBody>
          <a:bodyPr/>
          <a:lstStyle/>
          <a:p>
            <a:r>
              <a:rPr lang="en-GB"/>
              <a:t>East African Trade Union Confederation Workshop-Zanzibar</a:t>
            </a:r>
          </a:p>
        </p:txBody>
      </p:sp>
      <p:sp>
        <p:nvSpPr>
          <p:cNvPr id="6" name="Espace réservé du numéro de diapositive 5"/>
          <p:cNvSpPr>
            <a:spLocks noGrp="1"/>
          </p:cNvSpPr>
          <p:nvPr>
            <p:ph type="sldNum" sz="quarter" idx="12"/>
          </p:nvPr>
        </p:nvSpPr>
        <p:spPr/>
        <p:txBody>
          <a:bodyPr/>
          <a:lstStyle/>
          <a:p>
            <a:fld id="{8843636D-FCCE-4420-A710-7665E54A0F8B}" type="slidenum">
              <a:rPr lang="en-GB"/>
              <a:pPr/>
              <a:t>17</a:t>
            </a:fld>
            <a:endParaRPr lang="en-GB"/>
          </a:p>
        </p:txBody>
      </p:sp>
      <p:sp>
        <p:nvSpPr>
          <p:cNvPr id="71682" name="Rectangle 2"/>
          <p:cNvSpPr>
            <a:spLocks noGrp="1" noChangeArrowheads="1"/>
          </p:cNvSpPr>
          <p:nvPr>
            <p:ph type="title"/>
          </p:nvPr>
        </p:nvSpPr>
        <p:spPr/>
        <p:txBody>
          <a:bodyPr/>
          <a:lstStyle/>
          <a:p>
            <a:r>
              <a:rPr lang="en-GB"/>
              <a:t>Challenges and Forward Plans</a:t>
            </a:r>
          </a:p>
        </p:txBody>
      </p:sp>
      <p:sp>
        <p:nvSpPr>
          <p:cNvPr id="71683" name="Rectangle 3"/>
          <p:cNvSpPr>
            <a:spLocks noGrp="1" noChangeArrowheads="1"/>
          </p:cNvSpPr>
          <p:nvPr>
            <p:ph type="body" idx="1"/>
          </p:nvPr>
        </p:nvSpPr>
        <p:spPr/>
        <p:txBody>
          <a:bodyPr/>
          <a:lstStyle/>
          <a:p>
            <a:pPr marL="609600" indent="-609600">
              <a:lnSpc>
                <a:spcPct val="80000"/>
              </a:lnSpc>
              <a:buFontTx/>
              <a:buAutoNum type="arabicPeriod"/>
            </a:pPr>
            <a:r>
              <a:rPr lang="en-GB" sz="3600" i="1"/>
              <a:t>Institutional building support</a:t>
            </a:r>
          </a:p>
          <a:p>
            <a:pPr marL="609600" indent="-609600">
              <a:lnSpc>
                <a:spcPct val="80000"/>
              </a:lnSpc>
              <a:buFontTx/>
              <a:buNone/>
            </a:pPr>
            <a:r>
              <a:rPr lang="en-GB" sz="2000"/>
              <a:t>There is need for more staff, equipment and funding. </a:t>
            </a:r>
          </a:p>
          <a:p>
            <a:pPr marL="609600" indent="-609600">
              <a:lnSpc>
                <a:spcPct val="80000"/>
              </a:lnSpc>
              <a:buFont typeface="Wingdings" pitchFamily="2" charset="2"/>
              <a:buChar char="§"/>
            </a:pPr>
            <a:r>
              <a:rPr lang="en-GB" sz="2000"/>
              <a:t>So far PWP-T has 2 fulltime staff (programme officer and assistant programme officer). </a:t>
            </a:r>
          </a:p>
          <a:p>
            <a:pPr marL="609600" indent="-609600">
              <a:lnSpc>
                <a:spcPct val="80000"/>
              </a:lnSpc>
              <a:buFont typeface="Wingdings" pitchFamily="2" charset="2"/>
              <a:buChar char="§"/>
            </a:pPr>
            <a:r>
              <a:rPr lang="en-GB" sz="2000"/>
              <a:t>PWYP-T Coalition Coordinator is overall in-charge of coalition governance. </a:t>
            </a:r>
          </a:p>
          <a:p>
            <a:pPr marL="609600" indent="-609600">
              <a:lnSpc>
                <a:spcPct val="80000"/>
              </a:lnSpc>
              <a:buFont typeface="Wingdings" pitchFamily="2" charset="2"/>
              <a:buChar char="§"/>
            </a:pPr>
            <a:r>
              <a:rPr lang="en-GB" sz="2000"/>
              <a:t>The coalition is properly fitted into the 2011-2015 strategic plan of ForDIA, which is likely to ease coalition separate efforts to fundraise. </a:t>
            </a:r>
          </a:p>
          <a:p>
            <a:pPr marL="609600" indent="-609600">
              <a:lnSpc>
                <a:spcPct val="80000"/>
              </a:lnSpc>
              <a:buFont typeface="Wingdings" pitchFamily="2" charset="2"/>
              <a:buChar char="§"/>
            </a:pPr>
            <a:r>
              <a:rPr lang="en-GB" sz="2000"/>
              <a:t>The coalition coordinator was during Africa regional Meeting of PWYP in May (Kinshasa) elected member of PWYP Africa regional Steering Committee representing the Eastern and Southern Africa sub-region. This posses is another stretch challenge to human and funding resources.</a:t>
            </a:r>
            <a:r>
              <a:rPr lang="en-GB" sz="1400"/>
              <a:t>   </a:t>
            </a:r>
          </a:p>
          <a:p>
            <a:pPr marL="609600" indent="-609600">
              <a:lnSpc>
                <a:spcPct val="80000"/>
              </a:lnSpc>
              <a:buFontTx/>
              <a:buNone/>
            </a:pPr>
            <a:endParaRPr lang="en-GB" sz="2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en-GB"/>
              <a:t>Monday, May 14 2012</a:t>
            </a:r>
          </a:p>
        </p:txBody>
      </p:sp>
      <p:sp>
        <p:nvSpPr>
          <p:cNvPr id="5" name="Espace réservé du pied de page 4"/>
          <p:cNvSpPr>
            <a:spLocks noGrp="1"/>
          </p:cNvSpPr>
          <p:nvPr>
            <p:ph type="ftr" sz="quarter" idx="11"/>
          </p:nvPr>
        </p:nvSpPr>
        <p:spPr/>
        <p:txBody>
          <a:bodyPr/>
          <a:lstStyle/>
          <a:p>
            <a:r>
              <a:rPr lang="en-GB"/>
              <a:t>East African Trade Union Confederation Workshop-Zanzibar</a:t>
            </a:r>
          </a:p>
        </p:txBody>
      </p:sp>
      <p:sp>
        <p:nvSpPr>
          <p:cNvPr id="6" name="Espace réservé du numéro de diapositive 5"/>
          <p:cNvSpPr>
            <a:spLocks noGrp="1"/>
          </p:cNvSpPr>
          <p:nvPr>
            <p:ph type="sldNum" sz="quarter" idx="12"/>
          </p:nvPr>
        </p:nvSpPr>
        <p:spPr/>
        <p:txBody>
          <a:bodyPr/>
          <a:lstStyle/>
          <a:p>
            <a:fld id="{88D250DF-1922-426B-BF12-5A265F03ABE9}" type="slidenum">
              <a:rPr lang="en-GB"/>
              <a:pPr/>
              <a:t>18</a:t>
            </a:fld>
            <a:endParaRPr lang="en-GB"/>
          </a:p>
        </p:txBody>
      </p:sp>
      <p:sp>
        <p:nvSpPr>
          <p:cNvPr id="72706" name="Rectangle 2"/>
          <p:cNvSpPr>
            <a:spLocks noGrp="1" noChangeArrowheads="1"/>
          </p:cNvSpPr>
          <p:nvPr>
            <p:ph type="title"/>
          </p:nvPr>
        </p:nvSpPr>
        <p:spPr/>
        <p:txBody>
          <a:bodyPr/>
          <a:lstStyle/>
          <a:p>
            <a:r>
              <a:rPr lang="en-GB"/>
              <a:t>Challenges and Forward Plans</a:t>
            </a:r>
          </a:p>
        </p:txBody>
      </p:sp>
      <p:sp>
        <p:nvSpPr>
          <p:cNvPr id="72707" name="Rectangle 3"/>
          <p:cNvSpPr>
            <a:spLocks noGrp="1" noChangeArrowheads="1"/>
          </p:cNvSpPr>
          <p:nvPr>
            <p:ph type="body" idx="1"/>
          </p:nvPr>
        </p:nvSpPr>
        <p:spPr/>
        <p:txBody>
          <a:bodyPr/>
          <a:lstStyle/>
          <a:p>
            <a:pPr>
              <a:lnSpc>
                <a:spcPct val="90000"/>
              </a:lnSpc>
              <a:buFontTx/>
              <a:buNone/>
            </a:pPr>
            <a:r>
              <a:rPr lang="en-GB" sz="2400" i="1"/>
              <a:t>Expanding PWYP-T campaign focus and strategy</a:t>
            </a:r>
          </a:p>
          <a:p>
            <a:pPr>
              <a:lnSpc>
                <a:spcPct val="90000"/>
              </a:lnSpc>
              <a:buFont typeface="Wingdings" pitchFamily="2" charset="2"/>
              <a:buChar char="§"/>
            </a:pPr>
            <a:r>
              <a:rPr lang="en-GB" sz="2400"/>
              <a:t>The coalition campaign should accommodate, other than oil, gas and minerals, forestry (inclusive of wildlife) and fisheries resources as earlier decided by members. </a:t>
            </a:r>
          </a:p>
          <a:p>
            <a:pPr>
              <a:lnSpc>
                <a:spcPct val="90000"/>
              </a:lnSpc>
              <a:buFont typeface="Wingdings" pitchFamily="2" charset="2"/>
              <a:buChar char="§"/>
            </a:pPr>
            <a:r>
              <a:rPr lang="en-GB" sz="2400"/>
              <a:t>Planning and execution of corresponding strategic activities, including:</a:t>
            </a:r>
          </a:p>
          <a:p>
            <a:pPr lvl="1">
              <a:lnSpc>
                <a:spcPct val="90000"/>
              </a:lnSpc>
            </a:pPr>
            <a:r>
              <a:rPr lang="en-GB" sz="2000"/>
              <a:t>baseline studies, </a:t>
            </a:r>
          </a:p>
          <a:p>
            <a:pPr lvl="1">
              <a:lnSpc>
                <a:spcPct val="90000"/>
              </a:lnSpc>
            </a:pPr>
            <a:r>
              <a:rPr lang="en-GB" sz="2000"/>
              <a:t>analyses, </a:t>
            </a:r>
          </a:p>
          <a:p>
            <a:pPr lvl="1">
              <a:lnSpc>
                <a:spcPct val="90000"/>
              </a:lnSpc>
            </a:pPr>
            <a:r>
              <a:rPr lang="en-GB" sz="2000"/>
              <a:t>campaign design, </a:t>
            </a:r>
          </a:p>
          <a:p>
            <a:pPr lvl="1">
              <a:lnSpc>
                <a:spcPct val="90000"/>
              </a:lnSpc>
            </a:pPr>
            <a:r>
              <a:rPr lang="en-GB" sz="2000"/>
              <a:t>networking and </a:t>
            </a:r>
          </a:p>
          <a:p>
            <a:pPr lvl="1">
              <a:lnSpc>
                <a:spcPct val="90000"/>
              </a:lnSpc>
            </a:pPr>
            <a:r>
              <a:rPr lang="en-GB" sz="2000"/>
              <a:t>public mobilisation to promote transparency and accountability in the fisheries and forestry sectors are looked forward</a:t>
            </a:r>
            <a:r>
              <a:rPr lang="en-GB"/>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en-GB"/>
              <a:t>Monday, May 14 2012</a:t>
            </a:r>
          </a:p>
        </p:txBody>
      </p:sp>
      <p:sp>
        <p:nvSpPr>
          <p:cNvPr id="5" name="Espace réservé du pied de page 4"/>
          <p:cNvSpPr>
            <a:spLocks noGrp="1"/>
          </p:cNvSpPr>
          <p:nvPr>
            <p:ph type="ftr" sz="quarter" idx="11"/>
          </p:nvPr>
        </p:nvSpPr>
        <p:spPr/>
        <p:txBody>
          <a:bodyPr/>
          <a:lstStyle/>
          <a:p>
            <a:r>
              <a:rPr lang="en-GB"/>
              <a:t>East African Trade Union Confederation Workshop-Zanzibar</a:t>
            </a:r>
          </a:p>
        </p:txBody>
      </p:sp>
      <p:sp>
        <p:nvSpPr>
          <p:cNvPr id="6" name="Espace réservé du numéro de diapositive 5"/>
          <p:cNvSpPr>
            <a:spLocks noGrp="1"/>
          </p:cNvSpPr>
          <p:nvPr>
            <p:ph type="sldNum" sz="quarter" idx="12"/>
          </p:nvPr>
        </p:nvSpPr>
        <p:spPr/>
        <p:txBody>
          <a:bodyPr/>
          <a:lstStyle/>
          <a:p>
            <a:fld id="{27EFCA1A-A5BF-4450-A5D5-796E086FB998}" type="slidenum">
              <a:rPr lang="en-GB"/>
              <a:pPr/>
              <a:t>19</a:t>
            </a:fld>
            <a:endParaRPr lang="en-GB"/>
          </a:p>
        </p:txBody>
      </p:sp>
      <p:sp>
        <p:nvSpPr>
          <p:cNvPr id="73730" name="Rectangle 2"/>
          <p:cNvSpPr>
            <a:spLocks noGrp="1" noChangeArrowheads="1"/>
          </p:cNvSpPr>
          <p:nvPr>
            <p:ph type="title"/>
          </p:nvPr>
        </p:nvSpPr>
        <p:spPr/>
        <p:txBody>
          <a:bodyPr/>
          <a:lstStyle/>
          <a:p>
            <a:r>
              <a:rPr lang="en-GB"/>
              <a:t>Challenges and Forward Plans</a:t>
            </a:r>
          </a:p>
        </p:txBody>
      </p:sp>
      <p:sp>
        <p:nvSpPr>
          <p:cNvPr id="73731" name="Rectangle 3"/>
          <p:cNvSpPr>
            <a:spLocks noGrp="1" noChangeArrowheads="1"/>
          </p:cNvSpPr>
          <p:nvPr>
            <p:ph type="body" idx="1"/>
          </p:nvPr>
        </p:nvSpPr>
        <p:spPr/>
        <p:txBody>
          <a:bodyPr/>
          <a:lstStyle/>
          <a:p>
            <a:pPr>
              <a:lnSpc>
                <a:spcPct val="80000"/>
              </a:lnSpc>
              <a:buFontTx/>
              <a:buNone/>
            </a:pPr>
            <a:r>
              <a:rPr lang="en-GB" sz="1800" i="1"/>
              <a:t>3. Expanding media campaign (documentaries inclusive) and strategic engagement with key stakeholders including state institutions (Parliament, and Local Government Authorities during their respective formal meetings) has become imperative. </a:t>
            </a:r>
          </a:p>
          <a:p>
            <a:pPr>
              <a:lnSpc>
                <a:spcPct val="80000"/>
              </a:lnSpc>
            </a:pPr>
            <a:r>
              <a:rPr lang="en-GB" sz="1800"/>
              <a:t>Implications of the country candidacy to EITI, </a:t>
            </a:r>
          </a:p>
          <a:p>
            <a:pPr>
              <a:lnSpc>
                <a:spcPct val="80000"/>
              </a:lnSpc>
            </a:pPr>
            <a:r>
              <a:rPr lang="en-GB" sz="1800"/>
              <a:t>effective engagement in the on going global advocacy/debate for expanding EITI beyond receipts and payments entries reconciliation so as to accommodate contract transparency, </a:t>
            </a:r>
          </a:p>
          <a:p>
            <a:pPr>
              <a:lnSpc>
                <a:spcPct val="80000"/>
              </a:lnSpc>
            </a:pPr>
            <a:r>
              <a:rPr lang="en-GB" sz="1800"/>
              <a:t>equitable revenue redistribution, </a:t>
            </a:r>
          </a:p>
          <a:p>
            <a:pPr>
              <a:lnSpc>
                <a:spcPct val="80000"/>
              </a:lnSpc>
            </a:pPr>
            <a:r>
              <a:rPr lang="en-GB" sz="1800"/>
              <a:t>social and environmental impact, and </a:t>
            </a:r>
          </a:p>
          <a:p>
            <a:pPr>
              <a:lnSpc>
                <a:spcPct val="80000"/>
              </a:lnSpc>
            </a:pPr>
            <a:r>
              <a:rPr lang="en-GB" sz="1800"/>
              <a:t>community benefits which dictate that PWYP-T coalition must act quickly if it has to remain relevant. </a:t>
            </a:r>
          </a:p>
          <a:p>
            <a:pPr>
              <a:lnSpc>
                <a:spcPct val="80000"/>
              </a:lnSpc>
            </a:pPr>
            <a:r>
              <a:rPr lang="en-GB" sz="1800"/>
              <a:t>Moreover, during the next 2 years PWYP-T coalition will be fully involved in the tasks of pioneering and/or promoting PWYP campaign in Eastern and Southern Africa sub-regional countries. </a:t>
            </a:r>
          </a:p>
          <a:p>
            <a:pPr lvl="1">
              <a:lnSpc>
                <a:spcPct val="80000"/>
              </a:lnSpc>
            </a:pPr>
            <a:r>
              <a:rPr lang="en-GB" sz="1600"/>
              <a:t>Learning and strategic experience sharing, solidarity or capacity building sessions across countries in the sub-region are envisaged.</a:t>
            </a:r>
          </a:p>
          <a:p>
            <a:pPr lvl="1">
              <a:lnSpc>
                <a:spcPct val="80000"/>
              </a:lnSpc>
            </a:pPr>
            <a:endParaRPr lang="en-GB" sz="1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3"/>
          <p:cNvSpPr>
            <a:spLocks noGrp="1"/>
          </p:cNvSpPr>
          <p:nvPr>
            <p:ph type="dt" sz="half" idx="10"/>
          </p:nvPr>
        </p:nvSpPr>
        <p:spPr/>
        <p:txBody>
          <a:bodyPr/>
          <a:lstStyle/>
          <a:p>
            <a:r>
              <a:rPr lang="en-GB"/>
              <a:t>Monday, May 14 2012</a:t>
            </a:r>
          </a:p>
        </p:txBody>
      </p:sp>
      <p:sp>
        <p:nvSpPr>
          <p:cNvPr id="7" name="Espace réservé du pied de page 4"/>
          <p:cNvSpPr>
            <a:spLocks noGrp="1"/>
          </p:cNvSpPr>
          <p:nvPr>
            <p:ph type="ftr" sz="quarter" idx="11"/>
          </p:nvPr>
        </p:nvSpPr>
        <p:spPr/>
        <p:txBody>
          <a:bodyPr/>
          <a:lstStyle/>
          <a:p>
            <a:r>
              <a:rPr lang="en-GB"/>
              <a:t>East African Trade Union Confederation Workshop-Zanzibar</a:t>
            </a:r>
          </a:p>
        </p:txBody>
      </p:sp>
      <p:sp>
        <p:nvSpPr>
          <p:cNvPr id="8" name="Espace réservé du numéro de diapositive 5"/>
          <p:cNvSpPr>
            <a:spLocks noGrp="1"/>
          </p:cNvSpPr>
          <p:nvPr>
            <p:ph type="sldNum" sz="quarter" idx="12"/>
          </p:nvPr>
        </p:nvSpPr>
        <p:spPr/>
        <p:txBody>
          <a:bodyPr/>
          <a:lstStyle/>
          <a:p>
            <a:fld id="{930E9D73-F234-44D6-957F-DA6B7F59EA35}" type="slidenum">
              <a:rPr lang="en-GB"/>
              <a:pPr/>
              <a:t>2</a:t>
            </a:fld>
            <a:endParaRPr lang="en-GB"/>
          </a:p>
        </p:txBody>
      </p:sp>
      <p:sp>
        <p:nvSpPr>
          <p:cNvPr id="51202" name="Rectangle 2"/>
          <p:cNvSpPr>
            <a:spLocks noGrp="1" noChangeArrowheads="1"/>
          </p:cNvSpPr>
          <p:nvPr>
            <p:ph type="title"/>
          </p:nvPr>
        </p:nvSpPr>
        <p:spPr>
          <a:xfrm>
            <a:off x="457200" y="228600"/>
            <a:ext cx="8229600" cy="1143000"/>
          </a:xfrm>
        </p:spPr>
        <p:txBody>
          <a:bodyPr/>
          <a:lstStyle/>
          <a:p>
            <a:r>
              <a:rPr lang="en-GB"/>
              <a:t>Overview of Presentation</a:t>
            </a:r>
          </a:p>
        </p:txBody>
      </p:sp>
      <p:sp>
        <p:nvSpPr>
          <p:cNvPr id="51203" name="Rectangle 3"/>
          <p:cNvSpPr>
            <a:spLocks noGrp="1" noChangeArrowheads="1"/>
          </p:cNvSpPr>
          <p:nvPr>
            <p:ph type="body" idx="1"/>
          </p:nvPr>
        </p:nvSpPr>
        <p:spPr/>
        <p:txBody>
          <a:bodyPr/>
          <a:lstStyle/>
          <a:p>
            <a:pPr marL="609600" indent="-609600">
              <a:lnSpc>
                <a:spcPct val="90000"/>
              </a:lnSpc>
              <a:buFontTx/>
              <a:buNone/>
            </a:pPr>
            <a:endParaRPr lang="en-GB" sz="2400"/>
          </a:p>
          <a:p>
            <a:pPr marL="609600" indent="-609600">
              <a:lnSpc>
                <a:spcPct val="90000"/>
              </a:lnSpc>
              <a:buFontTx/>
              <a:buAutoNum type="arabicPeriod"/>
            </a:pPr>
            <a:r>
              <a:rPr lang="en-GB" sz="2400"/>
              <a:t>Extractive Industries Issues and Status: Africa</a:t>
            </a:r>
          </a:p>
          <a:p>
            <a:pPr marL="609600" indent="-609600">
              <a:lnSpc>
                <a:spcPct val="90000"/>
              </a:lnSpc>
              <a:buFontTx/>
              <a:buAutoNum type="arabicPeriod"/>
            </a:pPr>
            <a:r>
              <a:rPr lang="en-GB" sz="2400"/>
              <a:t>History and Essence of PWYP</a:t>
            </a:r>
          </a:p>
          <a:p>
            <a:pPr marL="609600" indent="-609600">
              <a:lnSpc>
                <a:spcPct val="90000"/>
              </a:lnSpc>
              <a:buFontTx/>
              <a:buAutoNum type="arabicPeriod"/>
            </a:pPr>
            <a:r>
              <a:rPr lang="en-GB" sz="2400"/>
              <a:t>EITI: Essence and What It Entails</a:t>
            </a:r>
          </a:p>
          <a:p>
            <a:pPr marL="609600" indent="-609600">
              <a:lnSpc>
                <a:spcPct val="90000"/>
              </a:lnSpc>
              <a:buFontTx/>
              <a:buAutoNum type="arabicPeriod"/>
            </a:pPr>
            <a:r>
              <a:rPr lang="en-GB" sz="2400"/>
              <a:t>Extractive Industries Status: Tanzania</a:t>
            </a:r>
          </a:p>
          <a:p>
            <a:pPr marL="609600" indent="-609600">
              <a:lnSpc>
                <a:spcPct val="90000"/>
              </a:lnSpc>
              <a:buFontTx/>
              <a:buAutoNum type="arabicPeriod"/>
            </a:pPr>
            <a:r>
              <a:rPr lang="en-GB" sz="2400"/>
              <a:t>PWYP-Tanzania Coalition</a:t>
            </a:r>
          </a:p>
          <a:p>
            <a:pPr marL="609600" indent="-609600">
              <a:lnSpc>
                <a:spcPct val="90000"/>
              </a:lnSpc>
              <a:buFontTx/>
              <a:buAutoNum type="arabicPeriod"/>
            </a:pPr>
            <a:r>
              <a:rPr lang="en-GB" sz="2400"/>
              <a:t>Tanzania TEITI First Reconciliation Report: Key Issues</a:t>
            </a:r>
          </a:p>
          <a:p>
            <a:pPr marL="609600" indent="-609600">
              <a:lnSpc>
                <a:spcPct val="90000"/>
              </a:lnSpc>
              <a:buFontTx/>
              <a:buAutoNum type="arabicPeriod"/>
            </a:pPr>
            <a:r>
              <a:rPr lang="en-GB" sz="2400"/>
              <a:t>Moving Away from Transparency to  Accountability </a:t>
            </a:r>
          </a:p>
          <a:p>
            <a:pPr marL="609600" indent="-609600">
              <a:lnSpc>
                <a:spcPct val="90000"/>
              </a:lnSpc>
              <a:buFontTx/>
              <a:buAutoNum type="arabicPeriod"/>
            </a:pPr>
            <a:r>
              <a:rPr lang="en-GB" sz="2400"/>
              <a:t>Way Forward: EATUC</a:t>
            </a:r>
          </a:p>
          <a:p>
            <a:pPr marL="609600" indent="-609600">
              <a:lnSpc>
                <a:spcPct val="90000"/>
              </a:lnSpc>
              <a:buFontTx/>
              <a:buNone/>
            </a:pPr>
            <a:endParaRPr lang="en-GB" sz="2400"/>
          </a:p>
          <a:p>
            <a:pPr marL="609600" indent="-609600">
              <a:lnSpc>
                <a:spcPct val="90000"/>
              </a:lnSpc>
              <a:buFontTx/>
              <a:buNone/>
            </a:pPr>
            <a:endParaRPr lang="en-GB" sz="2400"/>
          </a:p>
          <a:p>
            <a:pPr marL="609600" indent="-609600">
              <a:lnSpc>
                <a:spcPct val="90000"/>
              </a:lnSpc>
              <a:buFontTx/>
              <a:buNone/>
            </a:pPr>
            <a:endParaRPr lang="en-GB" sz="2400"/>
          </a:p>
        </p:txBody>
      </p:sp>
      <p:pic>
        <p:nvPicPr>
          <p:cNvPr id="51204" name="Picture 4" descr="ForDIA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457200"/>
            <a:ext cx="6096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51205" name="Picture 5" descr="Publish What You Pa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7200" y="381000"/>
            <a:ext cx="754063"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en-GB"/>
              <a:t>Monday, May 14 2012</a:t>
            </a:r>
          </a:p>
        </p:txBody>
      </p:sp>
      <p:sp>
        <p:nvSpPr>
          <p:cNvPr id="5" name="Espace réservé du pied de page 4"/>
          <p:cNvSpPr>
            <a:spLocks noGrp="1"/>
          </p:cNvSpPr>
          <p:nvPr>
            <p:ph type="ftr" sz="quarter" idx="11"/>
          </p:nvPr>
        </p:nvSpPr>
        <p:spPr/>
        <p:txBody>
          <a:bodyPr/>
          <a:lstStyle/>
          <a:p>
            <a:r>
              <a:rPr lang="en-GB"/>
              <a:t>East African Trade Union Confederation Workshop-Zanzibar</a:t>
            </a:r>
          </a:p>
        </p:txBody>
      </p:sp>
      <p:sp>
        <p:nvSpPr>
          <p:cNvPr id="6" name="Espace réservé du numéro de diapositive 5"/>
          <p:cNvSpPr>
            <a:spLocks noGrp="1"/>
          </p:cNvSpPr>
          <p:nvPr>
            <p:ph type="sldNum" sz="quarter" idx="12"/>
          </p:nvPr>
        </p:nvSpPr>
        <p:spPr/>
        <p:txBody>
          <a:bodyPr/>
          <a:lstStyle/>
          <a:p>
            <a:fld id="{1EFA99AD-8251-47CC-A431-DCF4FA3F9910}" type="slidenum">
              <a:rPr lang="en-GB"/>
              <a:pPr/>
              <a:t>20</a:t>
            </a:fld>
            <a:endParaRPr lang="en-GB"/>
          </a:p>
        </p:txBody>
      </p:sp>
      <p:sp>
        <p:nvSpPr>
          <p:cNvPr id="74754" name="Rectangle 2"/>
          <p:cNvSpPr>
            <a:spLocks noGrp="1" noChangeArrowheads="1"/>
          </p:cNvSpPr>
          <p:nvPr>
            <p:ph type="title"/>
          </p:nvPr>
        </p:nvSpPr>
        <p:spPr/>
        <p:txBody>
          <a:bodyPr/>
          <a:lstStyle/>
          <a:p>
            <a:r>
              <a:rPr lang="en-GB"/>
              <a:t>Challenges and Forward Plans</a:t>
            </a:r>
          </a:p>
        </p:txBody>
      </p:sp>
      <p:sp>
        <p:nvSpPr>
          <p:cNvPr id="74755" name="Rectangle 3"/>
          <p:cNvSpPr>
            <a:spLocks noGrp="1" noChangeArrowheads="1"/>
          </p:cNvSpPr>
          <p:nvPr>
            <p:ph type="body" idx="1"/>
          </p:nvPr>
        </p:nvSpPr>
        <p:spPr/>
        <p:txBody>
          <a:bodyPr/>
          <a:lstStyle/>
          <a:p>
            <a:pPr>
              <a:buFontTx/>
              <a:buNone/>
            </a:pPr>
            <a:r>
              <a:rPr lang="en-GB"/>
              <a:t>Conduct Tanzania EITI  report analyses; community outreaches, dissemination of, and coordination of community feedback views.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en-GB"/>
              <a:t>Monday, May 14 2012</a:t>
            </a:r>
          </a:p>
        </p:txBody>
      </p:sp>
      <p:sp>
        <p:nvSpPr>
          <p:cNvPr id="5" name="Espace réservé du pied de page 4"/>
          <p:cNvSpPr>
            <a:spLocks noGrp="1"/>
          </p:cNvSpPr>
          <p:nvPr>
            <p:ph type="ftr" sz="quarter" idx="11"/>
          </p:nvPr>
        </p:nvSpPr>
        <p:spPr/>
        <p:txBody>
          <a:bodyPr/>
          <a:lstStyle/>
          <a:p>
            <a:r>
              <a:rPr lang="en-GB"/>
              <a:t>East African Trade Union Confederation Workshop-Zanzibar</a:t>
            </a:r>
          </a:p>
        </p:txBody>
      </p:sp>
      <p:sp>
        <p:nvSpPr>
          <p:cNvPr id="6" name="Espace réservé du numéro de diapositive 5"/>
          <p:cNvSpPr>
            <a:spLocks noGrp="1"/>
          </p:cNvSpPr>
          <p:nvPr>
            <p:ph type="sldNum" sz="quarter" idx="12"/>
          </p:nvPr>
        </p:nvSpPr>
        <p:spPr/>
        <p:txBody>
          <a:bodyPr/>
          <a:lstStyle/>
          <a:p>
            <a:fld id="{18892334-873A-4CE9-AFCF-F2F21428F820}" type="slidenum">
              <a:rPr lang="en-GB"/>
              <a:pPr/>
              <a:t>21</a:t>
            </a:fld>
            <a:endParaRPr lang="en-GB"/>
          </a:p>
        </p:txBody>
      </p:sp>
      <p:sp>
        <p:nvSpPr>
          <p:cNvPr id="59394" name="Rectangle 2"/>
          <p:cNvSpPr>
            <a:spLocks noGrp="1" noChangeArrowheads="1"/>
          </p:cNvSpPr>
          <p:nvPr>
            <p:ph type="title"/>
          </p:nvPr>
        </p:nvSpPr>
        <p:spPr/>
        <p:txBody>
          <a:bodyPr/>
          <a:lstStyle/>
          <a:p>
            <a:r>
              <a:rPr lang="en-GB" sz="4000"/>
              <a:t>Extractive Industries in Tanzania: Issues</a:t>
            </a:r>
          </a:p>
        </p:txBody>
      </p:sp>
      <p:sp>
        <p:nvSpPr>
          <p:cNvPr id="59395" name="Rectangle 3"/>
          <p:cNvSpPr>
            <a:spLocks noGrp="1" noChangeArrowheads="1"/>
          </p:cNvSpPr>
          <p:nvPr>
            <p:ph type="body" idx="1"/>
          </p:nvPr>
        </p:nvSpPr>
        <p:spPr/>
        <p:txBody>
          <a:bodyPr/>
          <a:lstStyle/>
          <a:p>
            <a:pPr>
              <a:lnSpc>
                <a:spcPct val="80000"/>
              </a:lnSpc>
            </a:pPr>
            <a:r>
              <a:rPr lang="en-GB" sz="1900" b="1"/>
              <a:t>Extractive Resources Abundance in the Country</a:t>
            </a:r>
          </a:p>
          <a:p>
            <a:pPr lvl="1">
              <a:lnSpc>
                <a:spcPct val="80000"/>
              </a:lnSpc>
            </a:pPr>
            <a:r>
              <a:rPr lang="en-GB" sz="1800"/>
              <a:t>World number one producer of Tanzanite.</a:t>
            </a:r>
          </a:p>
          <a:p>
            <a:pPr lvl="1">
              <a:lnSpc>
                <a:spcPct val="80000"/>
              </a:lnSpc>
            </a:pPr>
            <a:r>
              <a:rPr lang="en-GB" sz="1800"/>
              <a:t>4</a:t>
            </a:r>
            <a:r>
              <a:rPr lang="en-GB" sz="1800" baseline="30000"/>
              <a:t>th</a:t>
            </a:r>
            <a:r>
              <a:rPr lang="en-GB" sz="1800"/>
              <a:t> Africa producer of Gold after South Africa and Ghana and Mali, followed by Burkina Faso  </a:t>
            </a:r>
          </a:p>
          <a:p>
            <a:pPr lvl="1">
              <a:lnSpc>
                <a:spcPct val="80000"/>
              </a:lnSpc>
            </a:pPr>
            <a:r>
              <a:rPr lang="en-GB" sz="1800"/>
              <a:t>Availability of natural gas, (oil exploration continues), diamond, uranium, titanium, nickel, iron ore</a:t>
            </a:r>
            <a:r>
              <a:rPr lang="en-GB" sz="1400"/>
              <a:t>.</a:t>
            </a:r>
          </a:p>
          <a:p>
            <a:pPr>
              <a:lnSpc>
                <a:spcPct val="80000"/>
              </a:lnSpc>
            </a:pPr>
            <a:r>
              <a:rPr lang="en-GB" sz="1900" b="1"/>
              <a:t>Inadequacy of </a:t>
            </a:r>
          </a:p>
          <a:p>
            <a:pPr lvl="1">
              <a:lnSpc>
                <a:spcPct val="80000"/>
              </a:lnSpc>
            </a:pPr>
            <a:r>
              <a:rPr lang="en-GB" sz="1800"/>
              <a:t>Mining policy of 1997 [2009 does not intend to empower public but to facilitate administration/Govt.]</a:t>
            </a:r>
          </a:p>
          <a:p>
            <a:pPr lvl="1">
              <a:lnSpc>
                <a:spcPct val="80000"/>
              </a:lnSpc>
            </a:pPr>
            <a:r>
              <a:rPr lang="en-GB" sz="1800"/>
              <a:t>Mining Act of 1998 [2010 there are still, unresolved issues around ownership, compensation, but the overall vision] </a:t>
            </a:r>
          </a:p>
          <a:p>
            <a:pPr lvl="1">
              <a:lnSpc>
                <a:spcPct val="80000"/>
              </a:lnSpc>
            </a:pPr>
            <a:r>
              <a:rPr lang="en-GB" sz="1800"/>
              <a:t>Petroleum Act 1980/2008</a:t>
            </a:r>
          </a:p>
          <a:p>
            <a:pPr lvl="1">
              <a:lnSpc>
                <a:spcPct val="80000"/>
              </a:lnSpc>
            </a:pPr>
            <a:r>
              <a:rPr lang="en-GB" sz="1800"/>
              <a:t>Energy Policy </a:t>
            </a:r>
            <a:r>
              <a:rPr lang="en-US" sz="1800"/>
              <a:t>1992 (revised 2003) – Mainland only, not in Zanzibar.</a:t>
            </a:r>
          </a:p>
          <a:p>
            <a:pPr lvl="1">
              <a:lnSpc>
                <a:spcPct val="80000"/>
              </a:lnSpc>
            </a:pPr>
            <a:r>
              <a:rPr lang="en-GB" sz="1800"/>
              <a:t>No policy and law for gas</a:t>
            </a:r>
          </a:p>
          <a:p>
            <a:pPr lvl="1">
              <a:lnSpc>
                <a:spcPct val="80000"/>
              </a:lnSpc>
            </a:pPr>
            <a:r>
              <a:rPr lang="en-GB" sz="1800"/>
              <a:t>No policy and law for Corporate Social Responsibility (CSR)</a:t>
            </a:r>
          </a:p>
          <a:p>
            <a:pPr>
              <a:lnSpc>
                <a:spcPct val="80000"/>
              </a:lnSpc>
              <a:buFontTx/>
              <a:buNone/>
            </a:pPr>
            <a:endParaRPr lang="en-GB" sz="20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3"/>
          <p:cNvSpPr>
            <a:spLocks noGrp="1"/>
          </p:cNvSpPr>
          <p:nvPr>
            <p:ph type="dt" sz="half" idx="10"/>
          </p:nvPr>
        </p:nvSpPr>
        <p:spPr/>
        <p:txBody>
          <a:bodyPr/>
          <a:lstStyle/>
          <a:p>
            <a:r>
              <a:rPr lang="en-GB"/>
              <a:t>Monday, May 14 2012</a:t>
            </a:r>
          </a:p>
        </p:txBody>
      </p:sp>
      <p:sp>
        <p:nvSpPr>
          <p:cNvPr id="7" name="Espace réservé du pied de page 4"/>
          <p:cNvSpPr>
            <a:spLocks noGrp="1"/>
          </p:cNvSpPr>
          <p:nvPr>
            <p:ph type="ftr" sz="quarter" idx="11"/>
          </p:nvPr>
        </p:nvSpPr>
        <p:spPr/>
        <p:txBody>
          <a:bodyPr/>
          <a:lstStyle/>
          <a:p>
            <a:r>
              <a:rPr lang="en-GB"/>
              <a:t>East African Trade Union Confederation Workshop-Zanzibar</a:t>
            </a:r>
          </a:p>
        </p:txBody>
      </p:sp>
      <p:sp>
        <p:nvSpPr>
          <p:cNvPr id="8" name="Espace réservé du numéro de diapositive 5"/>
          <p:cNvSpPr>
            <a:spLocks noGrp="1"/>
          </p:cNvSpPr>
          <p:nvPr>
            <p:ph type="sldNum" sz="quarter" idx="12"/>
          </p:nvPr>
        </p:nvSpPr>
        <p:spPr/>
        <p:txBody>
          <a:bodyPr/>
          <a:lstStyle/>
          <a:p>
            <a:fld id="{BF7C6B82-63C0-4F25-A5E2-335FE7DAC8F8}" type="slidenum">
              <a:rPr lang="en-GB"/>
              <a:pPr/>
              <a:t>22</a:t>
            </a:fld>
            <a:endParaRPr lang="en-GB"/>
          </a:p>
        </p:txBody>
      </p:sp>
      <p:sp>
        <p:nvSpPr>
          <p:cNvPr id="10242" name="Rectangle 2"/>
          <p:cNvSpPr>
            <a:spLocks noGrp="1" noChangeArrowheads="1"/>
          </p:cNvSpPr>
          <p:nvPr>
            <p:ph type="title"/>
          </p:nvPr>
        </p:nvSpPr>
        <p:spPr/>
        <p:txBody>
          <a:bodyPr/>
          <a:lstStyle/>
          <a:p>
            <a:r>
              <a:rPr lang="en-GB" sz="4000"/>
              <a:t>Extractive Industries Status: Tanzania</a:t>
            </a:r>
          </a:p>
        </p:txBody>
      </p:sp>
      <p:sp>
        <p:nvSpPr>
          <p:cNvPr id="10243" name="Rectangle 3"/>
          <p:cNvSpPr>
            <a:spLocks noGrp="1" noChangeArrowheads="1"/>
          </p:cNvSpPr>
          <p:nvPr>
            <p:ph type="body" idx="1"/>
          </p:nvPr>
        </p:nvSpPr>
        <p:spPr/>
        <p:txBody>
          <a:bodyPr/>
          <a:lstStyle/>
          <a:p>
            <a:pPr>
              <a:lnSpc>
                <a:spcPct val="80000"/>
              </a:lnSpc>
            </a:pPr>
            <a:r>
              <a:rPr lang="en-GB" sz="1800" b="1"/>
              <a:t>Extractive Resources Abundance in the Country</a:t>
            </a:r>
          </a:p>
          <a:p>
            <a:pPr lvl="1">
              <a:lnSpc>
                <a:spcPct val="80000"/>
              </a:lnSpc>
            </a:pPr>
            <a:r>
              <a:rPr lang="en-GB" sz="1900"/>
              <a:t>World number one producer of Tanzanite (12.6 tons of proven reserves)</a:t>
            </a:r>
          </a:p>
          <a:p>
            <a:pPr lvl="1">
              <a:lnSpc>
                <a:spcPct val="80000"/>
              </a:lnSpc>
            </a:pPr>
            <a:r>
              <a:rPr lang="en-GB" sz="1900"/>
              <a:t>4</a:t>
            </a:r>
            <a:r>
              <a:rPr lang="en-GB" sz="1900" baseline="30000"/>
              <a:t>th</a:t>
            </a:r>
            <a:r>
              <a:rPr lang="en-GB" sz="1900"/>
              <a:t> Africa producer of Gold (2,222 tonnes of proven reserves) after South Africa and Ghana and Mali, followed by Burkina Faso.  </a:t>
            </a:r>
          </a:p>
          <a:p>
            <a:pPr lvl="1">
              <a:lnSpc>
                <a:spcPct val="80000"/>
              </a:lnSpc>
            </a:pPr>
            <a:r>
              <a:rPr lang="en-GB" sz="1900"/>
              <a:t>Availability in plenty of</a:t>
            </a:r>
          </a:p>
          <a:p>
            <a:pPr lvl="1">
              <a:lnSpc>
                <a:spcPct val="80000"/>
              </a:lnSpc>
            </a:pPr>
            <a:r>
              <a:rPr lang="en-GB" sz="1900"/>
              <a:t>natural gas; 4 site reserves in Kilwa, Lindi, Mnazi Bay, Mtwara, and Mkuranga Coast - total proven reserves; 60 TCF (oil exploration continues),</a:t>
            </a:r>
          </a:p>
          <a:p>
            <a:pPr lvl="1">
              <a:lnSpc>
                <a:spcPct val="80000"/>
              </a:lnSpc>
            </a:pPr>
            <a:r>
              <a:rPr lang="en-GB" sz="1900"/>
              <a:t>Gold: 2,222 tons</a:t>
            </a:r>
          </a:p>
          <a:p>
            <a:pPr lvl="1">
              <a:lnSpc>
                <a:spcPct val="80000"/>
              </a:lnSpc>
            </a:pPr>
            <a:r>
              <a:rPr lang="en-GB" sz="1900"/>
              <a:t>Diamonds: 50.9 million carats</a:t>
            </a:r>
          </a:p>
          <a:p>
            <a:pPr lvl="1">
              <a:lnSpc>
                <a:spcPct val="80000"/>
              </a:lnSpc>
            </a:pPr>
            <a:r>
              <a:rPr lang="en-GB" sz="1900"/>
              <a:t>Tanzanite: 12.6 tons</a:t>
            </a:r>
          </a:p>
          <a:p>
            <a:pPr lvl="1">
              <a:lnSpc>
                <a:spcPct val="80000"/>
              </a:lnSpc>
            </a:pPr>
            <a:r>
              <a:rPr lang="en-GB" sz="1900"/>
              <a:t>Copper: 13.65 million tons</a:t>
            </a:r>
          </a:p>
          <a:p>
            <a:pPr lvl="1">
              <a:lnSpc>
                <a:spcPct val="80000"/>
              </a:lnSpc>
            </a:pPr>
            <a:r>
              <a:rPr lang="en-GB" sz="1900"/>
              <a:t>Nickel: 40 Million tons</a:t>
            </a:r>
          </a:p>
          <a:p>
            <a:pPr lvl="1">
              <a:lnSpc>
                <a:spcPct val="80000"/>
              </a:lnSpc>
            </a:pPr>
            <a:r>
              <a:rPr lang="en-GB" sz="1900"/>
              <a:t>Coal: 1.5 Billion tons</a:t>
            </a:r>
          </a:p>
          <a:p>
            <a:pPr lvl="1">
              <a:lnSpc>
                <a:spcPct val="80000"/>
              </a:lnSpc>
            </a:pPr>
            <a:r>
              <a:rPr lang="en-GB" sz="1900"/>
              <a:t>Uranium: 35.9 million pounds</a:t>
            </a:r>
          </a:p>
        </p:txBody>
      </p:sp>
      <p:pic>
        <p:nvPicPr>
          <p:cNvPr id="10244" name="Picture 4" descr="Publish What You Pa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9938" y="381000"/>
            <a:ext cx="754062"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5" descr="ForDIA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457200"/>
            <a:ext cx="6096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3"/>
          <p:cNvSpPr>
            <a:spLocks noGrp="1"/>
          </p:cNvSpPr>
          <p:nvPr>
            <p:ph type="dt" sz="half" idx="10"/>
          </p:nvPr>
        </p:nvSpPr>
        <p:spPr/>
        <p:txBody>
          <a:bodyPr/>
          <a:lstStyle/>
          <a:p>
            <a:r>
              <a:rPr lang="en-GB"/>
              <a:t>Monday, May 14 2012</a:t>
            </a:r>
          </a:p>
        </p:txBody>
      </p:sp>
      <p:sp>
        <p:nvSpPr>
          <p:cNvPr id="7" name="Espace réservé du pied de page 4"/>
          <p:cNvSpPr>
            <a:spLocks noGrp="1"/>
          </p:cNvSpPr>
          <p:nvPr>
            <p:ph type="ftr" sz="quarter" idx="11"/>
          </p:nvPr>
        </p:nvSpPr>
        <p:spPr/>
        <p:txBody>
          <a:bodyPr/>
          <a:lstStyle/>
          <a:p>
            <a:r>
              <a:rPr lang="en-GB"/>
              <a:t>East African Trade Union Confederation Workshop-Zanzibar</a:t>
            </a:r>
          </a:p>
        </p:txBody>
      </p:sp>
      <p:sp>
        <p:nvSpPr>
          <p:cNvPr id="8" name="Espace réservé du numéro de diapositive 5"/>
          <p:cNvSpPr>
            <a:spLocks noGrp="1"/>
          </p:cNvSpPr>
          <p:nvPr>
            <p:ph type="sldNum" sz="quarter" idx="12"/>
          </p:nvPr>
        </p:nvSpPr>
        <p:spPr/>
        <p:txBody>
          <a:bodyPr/>
          <a:lstStyle/>
          <a:p>
            <a:fld id="{15E0954A-A657-45A1-B511-B7BAF1B95E50}" type="slidenum">
              <a:rPr lang="en-GB"/>
              <a:pPr/>
              <a:t>23</a:t>
            </a:fld>
            <a:endParaRPr lang="en-GB"/>
          </a:p>
        </p:txBody>
      </p:sp>
      <p:sp>
        <p:nvSpPr>
          <p:cNvPr id="55298" name="Rectangle 2"/>
          <p:cNvSpPr>
            <a:spLocks noGrp="1" noChangeArrowheads="1"/>
          </p:cNvSpPr>
          <p:nvPr>
            <p:ph type="title"/>
          </p:nvPr>
        </p:nvSpPr>
        <p:spPr/>
        <p:txBody>
          <a:bodyPr/>
          <a:lstStyle/>
          <a:p>
            <a:r>
              <a:rPr lang="en-GB" sz="4000"/>
              <a:t>Extractive Industries Status: Tanzania </a:t>
            </a:r>
          </a:p>
        </p:txBody>
      </p:sp>
      <p:sp>
        <p:nvSpPr>
          <p:cNvPr id="55299" name="Rectangle 3"/>
          <p:cNvSpPr>
            <a:spLocks noGrp="1" noChangeArrowheads="1"/>
          </p:cNvSpPr>
          <p:nvPr>
            <p:ph type="body" idx="1"/>
          </p:nvPr>
        </p:nvSpPr>
        <p:spPr/>
        <p:txBody>
          <a:bodyPr/>
          <a:lstStyle/>
          <a:p>
            <a:pPr>
              <a:lnSpc>
                <a:spcPct val="80000"/>
              </a:lnSpc>
            </a:pPr>
            <a:r>
              <a:rPr lang="en-GB" sz="2000" b="1"/>
              <a:t>Current EIs Investment in Tanzania</a:t>
            </a:r>
          </a:p>
          <a:p>
            <a:pPr lvl="1">
              <a:lnSpc>
                <a:spcPct val="80000"/>
              </a:lnSpc>
            </a:pPr>
            <a:r>
              <a:rPr lang="en-GB" sz="2400"/>
              <a:t>By 1996 World Bank had advised, and actually supported the Government to introduce large scale mining [formulation of mining policy 1997 and Mining Act 1998].</a:t>
            </a:r>
          </a:p>
          <a:p>
            <a:pPr lvl="1">
              <a:lnSpc>
                <a:spcPct val="80000"/>
              </a:lnSpc>
            </a:pPr>
            <a:r>
              <a:rPr lang="en-GB" sz="2400"/>
              <a:t>Since 1994, more than 50 multinational companies and 250 local companies have acquired mineral rights.</a:t>
            </a:r>
          </a:p>
          <a:p>
            <a:pPr lvl="1">
              <a:lnSpc>
                <a:spcPct val="80000"/>
              </a:lnSpc>
            </a:pPr>
            <a:r>
              <a:rPr lang="en-GB" sz="2400"/>
              <a:t>US$2.5bn of foreign direct investment in the past decade in the EIs sector</a:t>
            </a:r>
          </a:p>
          <a:p>
            <a:pPr lvl="1">
              <a:lnSpc>
                <a:spcPct val="80000"/>
              </a:lnSpc>
            </a:pPr>
            <a:r>
              <a:rPr lang="en-GB" sz="2400"/>
              <a:t>extractive sector employs 1% of wage earners with between 400,000-600,000 small-scale miners inclusive; and 13,000 being formally employed in the sector</a:t>
            </a:r>
          </a:p>
          <a:p>
            <a:pPr lvl="1">
              <a:lnSpc>
                <a:spcPct val="80000"/>
              </a:lnSpc>
            </a:pPr>
            <a:r>
              <a:rPr lang="en-GB" sz="2400"/>
              <a:t>Overly persistence of rudimental small scale mining</a:t>
            </a:r>
          </a:p>
          <a:p>
            <a:pPr>
              <a:lnSpc>
                <a:spcPct val="80000"/>
              </a:lnSpc>
              <a:buFontTx/>
              <a:buNone/>
            </a:pPr>
            <a:endParaRPr lang="en-GB" sz="1800"/>
          </a:p>
        </p:txBody>
      </p:sp>
      <p:pic>
        <p:nvPicPr>
          <p:cNvPr id="55300" name="Picture 4" descr="ForDIA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457200"/>
            <a:ext cx="6096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55301" name="Picture 5" descr="Publish What You Pa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9938" y="381000"/>
            <a:ext cx="754062"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Espace réservé de la date 3"/>
          <p:cNvSpPr>
            <a:spLocks noGrp="1"/>
          </p:cNvSpPr>
          <p:nvPr>
            <p:ph type="dt" sz="half" idx="10"/>
          </p:nvPr>
        </p:nvSpPr>
        <p:spPr/>
        <p:txBody>
          <a:bodyPr/>
          <a:lstStyle/>
          <a:p>
            <a:r>
              <a:rPr lang="en-GB"/>
              <a:t>Monday, May 14 2012</a:t>
            </a:r>
          </a:p>
        </p:txBody>
      </p:sp>
      <p:sp>
        <p:nvSpPr>
          <p:cNvPr id="54" name="Espace réservé du pied de page 4"/>
          <p:cNvSpPr>
            <a:spLocks noGrp="1"/>
          </p:cNvSpPr>
          <p:nvPr>
            <p:ph type="ftr" sz="quarter" idx="11"/>
          </p:nvPr>
        </p:nvSpPr>
        <p:spPr/>
        <p:txBody>
          <a:bodyPr/>
          <a:lstStyle/>
          <a:p>
            <a:r>
              <a:rPr lang="en-GB"/>
              <a:t>East African Trade Union Confederation Workshop-Zanzibar</a:t>
            </a:r>
          </a:p>
        </p:txBody>
      </p:sp>
      <p:sp>
        <p:nvSpPr>
          <p:cNvPr id="55" name="Espace réservé du numéro de diapositive 5"/>
          <p:cNvSpPr>
            <a:spLocks noGrp="1"/>
          </p:cNvSpPr>
          <p:nvPr>
            <p:ph type="sldNum" sz="quarter" idx="12"/>
          </p:nvPr>
        </p:nvSpPr>
        <p:spPr/>
        <p:txBody>
          <a:bodyPr/>
          <a:lstStyle/>
          <a:p>
            <a:fld id="{79D3A226-11C2-4102-B70A-7F571F3D9D88}" type="slidenum">
              <a:rPr lang="en-GB"/>
              <a:pPr/>
              <a:t>24</a:t>
            </a:fld>
            <a:endParaRPr lang="en-GB"/>
          </a:p>
        </p:txBody>
      </p:sp>
      <p:sp>
        <p:nvSpPr>
          <p:cNvPr id="76804" name="Rectangle 4"/>
          <p:cNvSpPr>
            <a:spLocks noGrp="1" noChangeArrowheads="1"/>
          </p:cNvSpPr>
          <p:nvPr>
            <p:ph type="title"/>
          </p:nvPr>
        </p:nvSpPr>
        <p:spPr/>
        <p:txBody>
          <a:bodyPr/>
          <a:lstStyle/>
          <a:p>
            <a:r>
              <a:rPr lang="en-GB" sz="4000"/>
              <a:t>Extractive Industries Status: Tanzania</a:t>
            </a:r>
          </a:p>
        </p:txBody>
      </p:sp>
      <p:graphicFrame>
        <p:nvGraphicFramePr>
          <p:cNvPr id="76856" name="Group 56"/>
          <p:cNvGraphicFramePr>
            <a:graphicFrameLocks noGrp="1"/>
          </p:cNvGraphicFramePr>
          <p:nvPr>
            <p:ph type="tbl" idx="1"/>
          </p:nvPr>
        </p:nvGraphicFramePr>
        <p:xfrm>
          <a:off x="457200" y="1600200"/>
          <a:ext cx="8229600" cy="4606929"/>
        </p:xfrm>
        <a:graphic>
          <a:graphicData uri="http://schemas.openxmlformats.org/drawingml/2006/table">
            <a:tbl>
              <a:tblPr/>
              <a:tblGrid>
                <a:gridCol w="3032125"/>
                <a:gridCol w="1733550"/>
                <a:gridCol w="3463925"/>
              </a:tblGrid>
              <a:tr h="431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tx1"/>
                          </a:solidFill>
                          <a:effectLst/>
                          <a:latin typeface="Calibri" pitchFamily="34" charset="0"/>
                          <a:ea typeface="Times New Roman" pitchFamily="18" charset="0"/>
                          <a:cs typeface="Calibri" pitchFamily="34" charset="0"/>
                        </a:rPr>
                        <a:t>Company name</a:t>
                      </a:r>
                      <a:endParaRPr kumimoji="0" lang="en-GB" sz="1800" b="0" i="0" u="none" strike="noStrike" cap="none" normalizeH="0" baseline="0" smtClean="0">
                        <a:ln>
                          <a:noFill/>
                        </a:ln>
                        <a:solidFill>
                          <a:schemeClr val="tx1"/>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C59F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tx1"/>
                          </a:solidFill>
                          <a:effectLst/>
                          <a:latin typeface="Calibri" pitchFamily="34" charset="0"/>
                          <a:ea typeface="Times New Roman" pitchFamily="18" charset="0"/>
                          <a:cs typeface="Calibri" pitchFamily="34" charset="0"/>
                        </a:rPr>
                        <a:t>Country of Origin</a:t>
                      </a:r>
                      <a:endParaRPr kumimoji="0" lang="en-GB" sz="1800" b="0" i="0" u="none" strike="noStrike" cap="none" normalizeH="0" baseline="0" smtClean="0">
                        <a:ln>
                          <a:noFill/>
                        </a:ln>
                        <a:solidFill>
                          <a:schemeClr val="tx1"/>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C59F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tx1"/>
                          </a:solidFill>
                          <a:effectLst/>
                          <a:latin typeface="Calibri" pitchFamily="34" charset="0"/>
                          <a:ea typeface="Times New Roman" pitchFamily="18" charset="0"/>
                          <a:cs typeface="Calibri" pitchFamily="34" charset="0"/>
                        </a:rPr>
                        <a:t>Area/Block</a:t>
                      </a:r>
                      <a:endParaRPr kumimoji="0" lang="en-GB" sz="1800" b="0" i="0" u="none" strike="noStrike" cap="none" normalizeH="0" baseline="0" smtClean="0">
                        <a:ln>
                          <a:noFill/>
                        </a:ln>
                        <a:solidFill>
                          <a:schemeClr val="tx1"/>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C59FD9"/>
                    </a:solidFill>
                  </a:tcPr>
                </a:tc>
              </a:tr>
              <a:tr h="376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Antrim Resources</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E5E5E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Canada</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E5E5E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Zanzibar/Pemba</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E5E5E5"/>
                    </a:solidFill>
                  </a:tcPr>
                </a:tc>
              </a:tr>
              <a:tr h="376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Artumas Group</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0EFC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Canada</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0EFC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Mnazi Bay</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0EFCA"/>
                    </a:solidFill>
                  </a:tcPr>
                </a:tc>
              </a:tr>
              <a:tr h="465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Dominion Oil &amp; Gas</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E5E5E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UK</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E5E5E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Mandawa, Kisangire, Selous &amp; Deep Sea Block#7</a:t>
                      </a:r>
                      <a:endParaRPr kumimoji="0" lang="fr-FR"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E5E5E5"/>
                    </a:solidFill>
                  </a:tcPr>
                </a:tc>
              </a:tr>
              <a:tr h="376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Dodsal Resources</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0EFC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UAE</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0EFC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Ruvu Block</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0EFCA"/>
                    </a:solidFill>
                  </a:tcPr>
                </a:tc>
              </a:tr>
              <a:tr h="376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KEY PETROLEUM</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E5E5E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Australia</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E5E5E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West SongoSongo</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E5E5E5"/>
                    </a:solidFill>
                  </a:tcPr>
                </a:tc>
              </a:tr>
              <a:tr h="3778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Mauriel ET Prom</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0EFC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France</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0EFC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Bigwa &amp; Mafia Channel</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0EFCA"/>
                    </a:solidFill>
                  </a:tcPr>
                </a:tc>
              </a:tr>
              <a:tr h="376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Ndovu Resources/Tullow Oil</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E5E5E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Australia</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E5E5E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Nyuni, Ruvuma</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E5E5E5"/>
                    </a:solidFill>
                  </a:tcPr>
                </a:tc>
              </a:tr>
              <a:tr h="376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Ophir Energy</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0EFC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Australia</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0EFC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Deep Sea Block#1,3,&amp;4</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0EFCA"/>
                    </a:solidFill>
                  </a:tcPr>
                </a:tc>
              </a:tr>
              <a:tr h="376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Pan African Energy</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E5E5E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UK</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E5E5E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SongoSongo</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E5E5E5"/>
                    </a:solidFill>
                  </a:tcPr>
                </a:tc>
              </a:tr>
              <a:tr h="376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Petrobras</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0EFC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Brazil</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0EFC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Deep Sea Blocks#5,6 &amp;</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0EFCA"/>
                    </a:solidFill>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Espace réservé de la date 3"/>
          <p:cNvSpPr>
            <a:spLocks noGrp="1"/>
          </p:cNvSpPr>
          <p:nvPr>
            <p:ph type="dt" sz="half" idx="10"/>
          </p:nvPr>
        </p:nvSpPr>
        <p:spPr/>
        <p:txBody>
          <a:bodyPr/>
          <a:lstStyle/>
          <a:p>
            <a:r>
              <a:rPr lang="en-GB"/>
              <a:t>Monday, May 14 2012</a:t>
            </a:r>
          </a:p>
        </p:txBody>
      </p:sp>
      <p:sp>
        <p:nvSpPr>
          <p:cNvPr id="40" name="Espace réservé du pied de page 4"/>
          <p:cNvSpPr>
            <a:spLocks noGrp="1"/>
          </p:cNvSpPr>
          <p:nvPr>
            <p:ph type="ftr" sz="quarter" idx="11"/>
          </p:nvPr>
        </p:nvSpPr>
        <p:spPr/>
        <p:txBody>
          <a:bodyPr/>
          <a:lstStyle/>
          <a:p>
            <a:r>
              <a:rPr lang="en-GB"/>
              <a:t>East African Trade Union Confederation Workshop-Zanzibar</a:t>
            </a:r>
          </a:p>
        </p:txBody>
      </p:sp>
      <p:sp>
        <p:nvSpPr>
          <p:cNvPr id="41" name="Espace réservé du numéro de diapositive 5"/>
          <p:cNvSpPr>
            <a:spLocks noGrp="1"/>
          </p:cNvSpPr>
          <p:nvPr>
            <p:ph type="sldNum" sz="quarter" idx="12"/>
          </p:nvPr>
        </p:nvSpPr>
        <p:spPr/>
        <p:txBody>
          <a:bodyPr/>
          <a:lstStyle/>
          <a:p>
            <a:fld id="{0E5FDE6C-5A0A-45DE-9B09-133723F71272}" type="slidenum">
              <a:rPr lang="en-GB"/>
              <a:pPr/>
              <a:t>25</a:t>
            </a:fld>
            <a:endParaRPr lang="en-GB"/>
          </a:p>
        </p:txBody>
      </p:sp>
      <p:sp>
        <p:nvSpPr>
          <p:cNvPr id="52226" name="Rectangle 2"/>
          <p:cNvSpPr>
            <a:spLocks noGrp="1" noChangeArrowheads="1"/>
          </p:cNvSpPr>
          <p:nvPr>
            <p:ph type="title"/>
          </p:nvPr>
        </p:nvSpPr>
        <p:spPr/>
        <p:txBody>
          <a:bodyPr/>
          <a:lstStyle/>
          <a:p>
            <a:r>
              <a:rPr lang="en-GB" sz="4000"/>
              <a:t>Extractive Industries Status: Tanzania</a:t>
            </a:r>
          </a:p>
        </p:txBody>
      </p:sp>
      <p:pic>
        <p:nvPicPr>
          <p:cNvPr id="52228" name="Picture 4" descr="ForDIA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457200"/>
            <a:ext cx="6096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52229" name="Picture 5" descr="Publish What You Pa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9938" y="381000"/>
            <a:ext cx="754062"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2283" name="Group 59"/>
          <p:cNvGraphicFramePr>
            <a:graphicFrameLocks noGrp="1"/>
          </p:cNvGraphicFramePr>
          <p:nvPr>
            <p:ph type="tbl" idx="1"/>
          </p:nvPr>
        </p:nvGraphicFramePr>
        <p:xfrm>
          <a:off x="457200" y="1600200"/>
          <a:ext cx="8229600" cy="4525964"/>
        </p:xfrm>
        <a:graphic>
          <a:graphicData uri="http://schemas.openxmlformats.org/drawingml/2006/table">
            <a:tbl>
              <a:tblPr/>
              <a:tblGrid>
                <a:gridCol w="2743200"/>
                <a:gridCol w="2743200"/>
                <a:gridCol w="2743200"/>
              </a:tblGrid>
              <a:tr h="844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Petrodel Resources/Heritage</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E5E5E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UK</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E5E5E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Tanga, Kimbiji &amp; Latham</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E5E5E5"/>
                    </a:solidFill>
                  </a:tcPr>
                </a:tc>
              </a:tr>
              <a:tr h="6127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RAK-GAS Company</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0EFC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UAE</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0EFC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East Pande</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0EFCA"/>
                    </a:solidFill>
                  </a:tcPr>
                </a:tc>
              </a:tr>
              <a:tr h="844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SHELL International</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E5E5E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Holland</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E5E5E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Deep Sea Blocks#9,10,11,&amp;12</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E5E5E5"/>
                    </a:solidFill>
                  </a:tcPr>
                </a:tc>
              </a:tr>
              <a:tr h="6143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STATOILHYDRO ASA</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0EFC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Norway</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0EFC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Deep Sea Block#2</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0EFCA"/>
                    </a:solidFill>
                  </a:tcPr>
                </a:tc>
              </a:tr>
              <a:tr h="382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HYDROTANZ</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E5E5E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UK</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E5E5E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North Mnazi Bay</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E5E5E5"/>
                    </a:solidFill>
                  </a:tcPr>
                </a:tc>
              </a:tr>
              <a:tr h="6127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TULLOW OIL</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0EFC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UK</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0EFC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North Lake Tanganyika</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0EFCA"/>
                    </a:solidFill>
                  </a:tcPr>
                </a:tc>
              </a:tr>
              <a:tr h="6143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BEACH PETROLEUM</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E5E5E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AUSTRALIA</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E5E5E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3300"/>
                          </a:solidFill>
                          <a:effectLst/>
                          <a:latin typeface="Calibri" pitchFamily="34" charset="0"/>
                          <a:ea typeface="Times New Roman" pitchFamily="18" charset="0"/>
                          <a:cs typeface="Calibri" pitchFamily="34" charset="0"/>
                        </a:rPr>
                        <a:t>South Lake Tanganyika</a:t>
                      </a:r>
                      <a:endParaRPr kumimoji="0" lang="en-GB" sz="1600" b="0" i="0" u="none" strike="noStrike" cap="none" normalizeH="0" baseline="0" smtClean="0">
                        <a:ln>
                          <a:noFill/>
                        </a:ln>
                        <a:solidFill>
                          <a:srgbClr val="FF3300"/>
                        </a:solidFill>
                        <a:effectLst/>
                        <a:latin typeface="Arial" pitchFamily="34" charset="0"/>
                        <a:ea typeface="Times New Roman" pitchFamily="18" charset="0"/>
                        <a:cs typeface="Calibri"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E5E5E5"/>
                    </a:solidFill>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Espace réservé de la date 3"/>
          <p:cNvSpPr>
            <a:spLocks noGrp="1"/>
          </p:cNvSpPr>
          <p:nvPr>
            <p:ph type="dt" sz="half" idx="10"/>
          </p:nvPr>
        </p:nvSpPr>
        <p:spPr/>
        <p:txBody>
          <a:bodyPr/>
          <a:lstStyle/>
          <a:p>
            <a:r>
              <a:rPr lang="en-GB"/>
              <a:t>Monday, May 14 2012</a:t>
            </a:r>
          </a:p>
        </p:txBody>
      </p:sp>
      <p:sp>
        <p:nvSpPr>
          <p:cNvPr id="42" name="Espace réservé du pied de page 4"/>
          <p:cNvSpPr>
            <a:spLocks noGrp="1"/>
          </p:cNvSpPr>
          <p:nvPr>
            <p:ph type="ftr" sz="quarter" idx="11"/>
          </p:nvPr>
        </p:nvSpPr>
        <p:spPr/>
        <p:txBody>
          <a:bodyPr/>
          <a:lstStyle/>
          <a:p>
            <a:r>
              <a:rPr lang="en-GB"/>
              <a:t>East African Trade Union Confederation Workshop-Zanzibar</a:t>
            </a:r>
          </a:p>
        </p:txBody>
      </p:sp>
      <p:sp>
        <p:nvSpPr>
          <p:cNvPr id="43" name="Espace réservé du numéro de diapositive 5"/>
          <p:cNvSpPr>
            <a:spLocks noGrp="1"/>
          </p:cNvSpPr>
          <p:nvPr>
            <p:ph type="sldNum" sz="quarter" idx="12"/>
          </p:nvPr>
        </p:nvSpPr>
        <p:spPr/>
        <p:txBody>
          <a:bodyPr/>
          <a:lstStyle/>
          <a:p>
            <a:fld id="{249A31E7-9EBD-491C-882D-B5607D078A16}" type="slidenum">
              <a:rPr lang="en-GB"/>
              <a:pPr/>
              <a:t>26</a:t>
            </a:fld>
            <a:endParaRPr lang="en-GB"/>
          </a:p>
        </p:txBody>
      </p:sp>
      <p:sp>
        <p:nvSpPr>
          <p:cNvPr id="79876" name="Rectangle 4"/>
          <p:cNvSpPr>
            <a:spLocks noGrp="1" noChangeArrowheads="1"/>
          </p:cNvSpPr>
          <p:nvPr>
            <p:ph type="title"/>
          </p:nvPr>
        </p:nvSpPr>
        <p:spPr/>
        <p:txBody>
          <a:bodyPr/>
          <a:lstStyle/>
          <a:p>
            <a:r>
              <a:rPr lang="en-GB" sz="4000"/>
              <a:t>Extractive Industries Status: Tanzania</a:t>
            </a:r>
          </a:p>
        </p:txBody>
      </p:sp>
      <p:graphicFrame>
        <p:nvGraphicFramePr>
          <p:cNvPr id="79916" name="Group 44"/>
          <p:cNvGraphicFramePr>
            <a:graphicFrameLocks noGrp="1"/>
          </p:cNvGraphicFramePr>
          <p:nvPr>
            <p:ph type="tbl" idx="1"/>
          </p:nvPr>
        </p:nvGraphicFramePr>
        <p:xfrm>
          <a:off x="457200" y="1600200"/>
          <a:ext cx="8229600" cy="4645026"/>
        </p:xfrm>
        <a:graphic>
          <a:graphicData uri="http://schemas.openxmlformats.org/drawingml/2006/table">
            <a:tbl>
              <a:tblPr/>
              <a:tblGrid>
                <a:gridCol w="3032125"/>
                <a:gridCol w="1738313"/>
                <a:gridCol w="3459162"/>
              </a:tblGrid>
              <a:tr h="592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w-KE" sz="2000" b="1" i="0" u="none" strike="noStrike" cap="none" normalizeH="0" baseline="0" smtClean="0">
                          <a:ln>
                            <a:noFill/>
                          </a:ln>
                          <a:solidFill>
                            <a:srgbClr val="FF3300"/>
                          </a:solidFill>
                          <a:effectLst/>
                          <a:latin typeface="Times New Roman" pitchFamily="18" charset="0"/>
                          <a:cs typeface="Times New Roman" pitchFamily="18" charset="0"/>
                        </a:rPr>
                        <a:t>Company name</a:t>
                      </a:r>
                      <a:endParaRPr kumimoji="0" lang="sw-KE" sz="2000" b="0" i="0" u="none" strike="noStrike" cap="none" normalizeH="0" baseline="0" smtClean="0">
                        <a:ln>
                          <a:noFill/>
                        </a:ln>
                        <a:solidFill>
                          <a:srgbClr val="FF3300"/>
                        </a:solidFill>
                        <a:effectLst/>
                        <a:latin typeface="Arial" pitchFamily="34" charset="0"/>
                        <a:cs typeface="Arial"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C59FD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w-KE" sz="2000" b="1" i="0" u="none" strike="noStrike" cap="none" normalizeH="0" baseline="0" smtClean="0">
                          <a:ln>
                            <a:noFill/>
                          </a:ln>
                          <a:solidFill>
                            <a:srgbClr val="FF3300"/>
                          </a:solidFill>
                          <a:effectLst/>
                          <a:latin typeface="Times New Roman" pitchFamily="18" charset="0"/>
                          <a:cs typeface="Times New Roman" pitchFamily="18" charset="0"/>
                        </a:rPr>
                        <a:t>Country of Origin</a:t>
                      </a:r>
                      <a:endParaRPr kumimoji="0" lang="sw-KE" sz="2000" b="0" i="0" u="none" strike="noStrike" cap="none" normalizeH="0" baseline="0" smtClean="0">
                        <a:ln>
                          <a:noFill/>
                        </a:ln>
                        <a:solidFill>
                          <a:srgbClr val="FF3300"/>
                        </a:solidFill>
                        <a:effectLst/>
                        <a:latin typeface="Arial" pitchFamily="34" charset="0"/>
                        <a:cs typeface="Arial"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C59FD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w-KE" sz="2000" b="1" i="0" u="none" strike="noStrike" cap="none" normalizeH="0" baseline="0" smtClean="0">
                          <a:ln>
                            <a:noFill/>
                          </a:ln>
                          <a:solidFill>
                            <a:srgbClr val="FF3300"/>
                          </a:solidFill>
                          <a:effectLst/>
                          <a:latin typeface="Times New Roman" pitchFamily="18" charset="0"/>
                          <a:cs typeface="Times New Roman" pitchFamily="18" charset="0"/>
                        </a:rPr>
                        <a:t>Area of Projects Operations</a:t>
                      </a:r>
                      <a:endParaRPr kumimoji="0" lang="sw-KE" sz="2000" b="0" i="0" u="none" strike="noStrike" cap="none" normalizeH="0" baseline="0" smtClean="0">
                        <a:ln>
                          <a:noFill/>
                        </a:ln>
                        <a:solidFill>
                          <a:srgbClr val="FF3300"/>
                        </a:solidFill>
                        <a:effectLst/>
                        <a:latin typeface="Arial" pitchFamily="34" charset="0"/>
                        <a:cs typeface="Arial"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C59FD9"/>
                    </a:solidFill>
                  </a:tcPr>
                </a:tc>
              </a:tr>
              <a:tr h="5159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w-KE" sz="1800" b="0" i="0" u="none" strike="noStrike" cap="none" normalizeH="0" baseline="0" smtClean="0">
                          <a:ln>
                            <a:noFill/>
                          </a:ln>
                          <a:solidFill>
                            <a:srgbClr val="FF3300"/>
                          </a:solidFill>
                          <a:effectLst/>
                          <a:latin typeface="Times New Roman" pitchFamily="18" charset="0"/>
                          <a:cs typeface="Times New Roman" pitchFamily="18" charset="0"/>
                        </a:rPr>
                        <a:t>Africa Barrick Gold</a:t>
                      </a:r>
                      <a:endParaRPr kumimoji="0" lang="sw-KE" sz="1800" b="0" i="0" u="none" strike="noStrike" cap="none" normalizeH="0" baseline="0" smtClean="0">
                        <a:ln>
                          <a:noFill/>
                        </a:ln>
                        <a:solidFill>
                          <a:srgbClr val="FF3300"/>
                        </a:solidFill>
                        <a:effectLst/>
                        <a:latin typeface="Arial" pitchFamily="34" charset="0"/>
                        <a:cs typeface="Arial"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E5E5E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w-KE" sz="1800" b="0" i="0" u="none" strike="noStrike" cap="none" normalizeH="0" baseline="0" smtClean="0">
                          <a:ln>
                            <a:noFill/>
                          </a:ln>
                          <a:solidFill>
                            <a:srgbClr val="FF3300"/>
                          </a:solidFill>
                          <a:effectLst/>
                          <a:latin typeface="Times New Roman" pitchFamily="18" charset="0"/>
                          <a:cs typeface="Times New Roman" pitchFamily="18" charset="0"/>
                        </a:rPr>
                        <a:t>Canada</a:t>
                      </a:r>
                      <a:endParaRPr kumimoji="0" lang="sw-KE" sz="1800" b="0" i="0" u="none" strike="noStrike" cap="none" normalizeH="0" baseline="0" smtClean="0">
                        <a:ln>
                          <a:noFill/>
                        </a:ln>
                        <a:solidFill>
                          <a:srgbClr val="FF3300"/>
                        </a:solidFill>
                        <a:effectLst/>
                        <a:latin typeface="Arial" pitchFamily="34" charset="0"/>
                        <a:cs typeface="Arial"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E5E5E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w-KE" sz="1800" b="0" i="0" u="none" strike="noStrike" cap="none" normalizeH="0" baseline="0" smtClean="0">
                          <a:ln>
                            <a:noFill/>
                          </a:ln>
                          <a:solidFill>
                            <a:srgbClr val="FF3300"/>
                          </a:solidFill>
                          <a:effectLst/>
                          <a:latin typeface="Times New Roman" pitchFamily="18" charset="0"/>
                          <a:cs typeface="Times New Roman" pitchFamily="18" charset="0"/>
                        </a:rPr>
                        <a:t>Mara, Shinyanga, Kagera</a:t>
                      </a:r>
                      <a:endParaRPr kumimoji="0" lang="sw-KE" sz="1800" b="0" i="0" u="none" strike="noStrike" cap="none" normalizeH="0" baseline="0" smtClean="0">
                        <a:ln>
                          <a:noFill/>
                        </a:ln>
                        <a:solidFill>
                          <a:srgbClr val="FF3300"/>
                        </a:solidFill>
                        <a:effectLst/>
                        <a:latin typeface="Arial" pitchFamily="34" charset="0"/>
                        <a:cs typeface="Arial"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E5E5E5"/>
                    </a:solidFill>
                  </a:tcPr>
                </a:tc>
              </a:tr>
              <a:tr h="517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w-KE" sz="1800" b="0" i="0" u="none" strike="noStrike" cap="none" normalizeH="0" baseline="0" smtClean="0">
                          <a:ln>
                            <a:noFill/>
                          </a:ln>
                          <a:solidFill>
                            <a:srgbClr val="FF3300"/>
                          </a:solidFill>
                          <a:effectLst/>
                          <a:latin typeface="Times New Roman" pitchFamily="18" charset="0"/>
                          <a:cs typeface="Times New Roman" pitchFamily="18" charset="0"/>
                        </a:rPr>
                        <a:t>Resolute Mining</a:t>
                      </a:r>
                      <a:endParaRPr kumimoji="0" lang="sw-KE" sz="1800" b="0" i="0" u="none" strike="noStrike" cap="none" normalizeH="0" baseline="0" smtClean="0">
                        <a:ln>
                          <a:noFill/>
                        </a:ln>
                        <a:solidFill>
                          <a:srgbClr val="FF3300"/>
                        </a:solidFill>
                        <a:effectLst/>
                        <a:latin typeface="Arial" pitchFamily="34" charset="0"/>
                        <a:cs typeface="Arial"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0EFC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w-KE" sz="1800" b="0" i="0" u="none" strike="noStrike" cap="none" normalizeH="0" baseline="0" smtClean="0">
                          <a:ln>
                            <a:noFill/>
                          </a:ln>
                          <a:solidFill>
                            <a:srgbClr val="FF3300"/>
                          </a:solidFill>
                          <a:effectLst/>
                          <a:latin typeface="Times New Roman" pitchFamily="18" charset="0"/>
                          <a:cs typeface="Times New Roman" pitchFamily="18" charset="0"/>
                        </a:rPr>
                        <a:t>Australia</a:t>
                      </a:r>
                      <a:endParaRPr kumimoji="0" lang="sw-KE" sz="1800" b="0" i="0" u="none" strike="noStrike" cap="none" normalizeH="0" baseline="0" smtClean="0">
                        <a:ln>
                          <a:noFill/>
                        </a:ln>
                        <a:solidFill>
                          <a:srgbClr val="FF3300"/>
                        </a:solidFill>
                        <a:effectLst/>
                        <a:latin typeface="Arial" pitchFamily="34" charset="0"/>
                        <a:cs typeface="Arial"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0EFC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w-KE" sz="1800" b="0" i="0" u="none" strike="noStrike" cap="none" normalizeH="0" baseline="0" smtClean="0">
                          <a:ln>
                            <a:noFill/>
                          </a:ln>
                          <a:solidFill>
                            <a:srgbClr val="FF3300"/>
                          </a:solidFill>
                          <a:effectLst/>
                          <a:latin typeface="Times New Roman" pitchFamily="18" charset="0"/>
                          <a:cs typeface="Times New Roman" pitchFamily="18" charset="0"/>
                        </a:rPr>
                        <a:t>Tabora (Nzega)</a:t>
                      </a:r>
                      <a:endParaRPr kumimoji="0" lang="sw-KE" sz="1800" b="0" i="0" u="none" strike="noStrike" cap="none" normalizeH="0" baseline="0" smtClean="0">
                        <a:ln>
                          <a:noFill/>
                        </a:ln>
                        <a:solidFill>
                          <a:srgbClr val="FF3300"/>
                        </a:solidFill>
                        <a:effectLst/>
                        <a:latin typeface="Arial" pitchFamily="34" charset="0"/>
                        <a:cs typeface="Arial"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0EFCA"/>
                    </a:solidFill>
                  </a:tcPr>
                </a:tc>
              </a:tr>
              <a:tr h="595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w-KE" sz="1800" b="0" i="0" u="none" strike="noStrike" cap="none" normalizeH="0" baseline="0" smtClean="0">
                          <a:ln>
                            <a:noFill/>
                          </a:ln>
                          <a:solidFill>
                            <a:srgbClr val="FF3300"/>
                          </a:solidFill>
                          <a:effectLst/>
                          <a:latin typeface="Times New Roman" pitchFamily="18" charset="0"/>
                          <a:cs typeface="Times New Roman" pitchFamily="18" charset="0"/>
                        </a:rPr>
                        <a:t>Petra Diamond</a:t>
                      </a:r>
                      <a:endParaRPr kumimoji="0" lang="sw-KE" sz="1800" b="0" i="0" u="none" strike="noStrike" cap="none" normalizeH="0" baseline="0" smtClean="0">
                        <a:ln>
                          <a:noFill/>
                        </a:ln>
                        <a:solidFill>
                          <a:srgbClr val="FF3300"/>
                        </a:solidFill>
                        <a:effectLst/>
                        <a:latin typeface="Arial" pitchFamily="34" charset="0"/>
                        <a:cs typeface="Arial"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E5E5E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w-KE" sz="1800" b="0" i="0" u="none" strike="noStrike" cap="none" normalizeH="0" baseline="0" smtClean="0">
                          <a:ln>
                            <a:noFill/>
                          </a:ln>
                          <a:solidFill>
                            <a:srgbClr val="FF3300"/>
                          </a:solidFill>
                          <a:effectLst/>
                          <a:latin typeface="Times New Roman" pitchFamily="18" charset="0"/>
                          <a:cs typeface="Times New Roman" pitchFamily="18" charset="0"/>
                        </a:rPr>
                        <a:t>South Africa</a:t>
                      </a:r>
                      <a:endParaRPr kumimoji="0" lang="sw-KE" sz="1800" b="0" i="0" u="none" strike="noStrike" cap="none" normalizeH="0" baseline="0" smtClean="0">
                        <a:ln>
                          <a:noFill/>
                        </a:ln>
                        <a:solidFill>
                          <a:srgbClr val="FF3300"/>
                        </a:solidFill>
                        <a:effectLst/>
                        <a:latin typeface="Arial" pitchFamily="34" charset="0"/>
                        <a:cs typeface="Arial"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E5E5E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FF3300"/>
                          </a:solidFill>
                          <a:effectLst/>
                          <a:latin typeface="Times New Roman" pitchFamily="18" charset="0"/>
                          <a:cs typeface="Times New Roman" pitchFamily="18" charset="0"/>
                        </a:rPr>
                        <a:t>Mwadui Shinyanga</a:t>
                      </a:r>
                      <a:endParaRPr kumimoji="0" lang="fr-FR" sz="1800" b="0" i="0" u="none" strike="noStrike" cap="none" normalizeH="0" baseline="0" smtClean="0">
                        <a:ln>
                          <a:noFill/>
                        </a:ln>
                        <a:solidFill>
                          <a:srgbClr val="FF3300"/>
                        </a:solidFill>
                        <a:effectLst/>
                        <a:latin typeface="Arial" pitchFamily="34" charset="0"/>
                        <a:cs typeface="Arial"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E5E5E5"/>
                    </a:solidFill>
                  </a:tcPr>
                </a:tc>
              </a:tr>
              <a:tr h="5492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w-KE" sz="1800" b="0" i="0" u="none" strike="noStrike" cap="none" normalizeH="0" baseline="0" smtClean="0">
                          <a:ln>
                            <a:noFill/>
                          </a:ln>
                          <a:solidFill>
                            <a:srgbClr val="FF3300"/>
                          </a:solidFill>
                          <a:effectLst/>
                          <a:latin typeface="Times New Roman" pitchFamily="18" charset="0"/>
                          <a:cs typeface="Times New Roman" pitchFamily="18" charset="0"/>
                        </a:rPr>
                        <a:t>Mantra Resources &amp; ARMZ</a:t>
                      </a:r>
                      <a:endParaRPr kumimoji="0" lang="sw-KE" sz="1800" b="0" i="0" u="none" strike="noStrike" cap="none" normalizeH="0" baseline="0" smtClean="0">
                        <a:ln>
                          <a:noFill/>
                        </a:ln>
                        <a:solidFill>
                          <a:srgbClr val="FF3300"/>
                        </a:solidFill>
                        <a:effectLst/>
                        <a:latin typeface="Arial" pitchFamily="34" charset="0"/>
                        <a:cs typeface="Arial"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0EFC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w-KE" sz="1800" b="0" i="0" u="none" strike="noStrike" cap="none" normalizeH="0" baseline="0" smtClean="0">
                          <a:ln>
                            <a:noFill/>
                          </a:ln>
                          <a:solidFill>
                            <a:srgbClr val="FF3300"/>
                          </a:solidFill>
                          <a:effectLst/>
                          <a:latin typeface="Times New Roman" pitchFamily="18" charset="0"/>
                          <a:cs typeface="Times New Roman" pitchFamily="18" charset="0"/>
                        </a:rPr>
                        <a:t>Australia &amp; Russia</a:t>
                      </a:r>
                      <a:endParaRPr kumimoji="0" lang="sw-KE" sz="1800" b="0" i="0" u="none" strike="noStrike" cap="none" normalizeH="0" baseline="0" smtClean="0">
                        <a:ln>
                          <a:noFill/>
                        </a:ln>
                        <a:solidFill>
                          <a:srgbClr val="FF3300"/>
                        </a:solidFill>
                        <a:effectLst/>
                        <a:latin typeface="Arial" pitchFamily="34" charset="0"/>
                        <a:cs typeface="Arial"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0EFC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FF3300"/>
                          </a:solidFill>
                          <a:effectLst/>
                          <a:latin typeface="Times New Roman" pitchFamily="18" charset="0"/>
                          <a:cs typeface="Times New Roman" pitchFamily="18" charset="0"/>
                        </a:rPr>
                        <a:t>Morogoro (Selous), Dodoma, Singida and Tuvuma </a:t>
                      </a:r>
                      <a:endParaRPr kumimoji="0" lang="es-ES" sz="1800" b="0" i="0" u="none" strike="noStrike" cap="none" normalizeH="0" baseline="0" smtClean="0">
                        <a:ln>
                          <a:noFill/>
                        </a:ln>
                        <a:solidFill>
                          <a:srgbClr val="FF3300"/>
                        </a:solidFill>
                        <a:effectLst/>
                        <a:latin typeface="Arial" pitchFamily="34" charset="0"/>
                        <a:cs typeface="Arial"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0EFCA"/>
                    </a:solidFill>
                  </a:tcPr>
                </a:tc>
              </a:tr>
              <a:tr h="517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w-KE" sz="1800" b="0" i="0" u="none" strike="noStrike" cap="none" normalizeH="0" baseline="0" smtClean="0">
                          <a:ln>
                            <a:noFill/>
                          </a:ln>
                          <a:solidFill>
                            <a:srgbClr val="FF3300"/>
                          </a:solidFill>
                          <a:effectLst/>
                          <a:latin typeface="Times New Roman" pitchFamily="18" charset="0"/>
                          <a:cs typeface="Times New Roman" pitchFamily="18" charset="0"/>
                        </a:rPr>
                        <a:t>Tanzania One</a:t>
                      </a:r>
                      <a:endParaRPr kumimoji="0" lang="sw-KE" sz="1800" b="0" i="0" u="none" strike="noStrike" cap="none" normalizeH="0" baseline="0" smtClean="0">
                        <a:ln>
                          <a:noFill/>
                        </a:ln>
                        <a:solidFill>
                          <a:srgbClr val="FF3300"/>
                        </a:solidFill>
                        <a:effectLst/>
                        <a:latin typeface="Arial" pitchFamily="34" charset="0"/>
                        <a:cs typeface="Arial"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0EFC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w-KE" sz="1800" b="0" i="0" u="none" strike="noStrike" cap="none" normalizeH="0" baseline="0" smtClean="0">
                          <a:ln>
                            <a:noFill/>
                          </a:ln>
                          <a:solidFill>
                            <a:srgbClr val="FF3300"/>
                          </a:solidFill>
                          <a:effectLst/>
                          <a:latin typeface="Times New Roman" pitchFamily="18" charset="0"/>
                          <a:cs typeface="Times New Roman" pitchFamily="18" charset="0"/>
                        </a:rPr>
                        <a:t>South Africa</a:t>
                      </a:r>
                      <a:endParaRPr kumimoji="0" lang="sw-KE" sz="1800" b="0" i="0" u="none" strike="noStrike" cap="none" normalizeH="0" baseline="0" smtClean="0">
                        <a:ln>
                          <a:noFill/>
                        </a:ln>
                        <a:solidFill>
                          <a:srgbClr val="FF3300"/>
                        </a:solidFill>
                        <a:effectLst/>
                        <a:latin typeface="Arial" pitchFamily="34" charset="0"/>
                        <a:cs typeface="Arial"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0EFC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FF3300"/>
                          </a:solidFill>
                          <a:effectLst/>
                          <a:latin typeface="Times New Roman" pitchFamily="18" charset="0"/>
                          <a:cs typeface="Times New Roman" pitchFamily="18" charset="0"/>
                        </a:rPr>
                        <a:t>Mererani, Manyara</a:t>
                      </a:r>
                      <a:endParaRPr kumimoji="0" lang="es-ES" sz="1800" b="0" i="0" u="none" strike="noStrike" cap="none" normalizeH="0" baseline="0" smtClean="0">
                        <a:ln>
                          <a:noFill/>
                        </a:ln>
                        <a:solidFill>
                          <a:srgbClr val="FF3300"/>
                        </a:solidFill>
                        <a:effectLst/>
                        <a:latin typeface="Arial" pitchFamily="34" charset="0"/>
                        <a:cs typeface="Arial"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0EFCA"/>
                    </a:solidFill>
                  </a:tcPr>
                </a:tc>
              </a:tr>
              <a:tr h="5492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w-KE" sz="1800" b="0" i="0" u="none" strike="noStrike" cap="none" normalizeH="0" baseline="0" smtClean="0">
                          <a:ln>
                            <a:noFill/>
                          </a:ln>
                          <a:solidFill>
                            <a:srgbClr val="FF3300"/>
                          </a:solidFill>
                          <a:effectLst/>
                          <a:latin typeface="Times New Roman" pitchFamily="18" charset="0"/>
                          <a:cs typeface="Times New Roman" pitchFamily="18" charset="0"/>
                        </a:rPr>
                        <a:t>Anglo Gold</a:t>
                      </a:r>
                      <a:endParaRPr kumimoji="0" lang="sw-KE" sz="1800" b="0" i="0" u="none" strike="noStrike" cap="none" normalizeH="0" baseline="0" smtClean="0">
                        <a:ln>
                          <a:noFill/>
                        </a:ln>
                        <a:solidFill>
                          <a:srgbClr val="FF3300"/>
                        </a:solidFill>
                        <a:effectLst/>
                        <a:latin typeface="Arial" pitchFamily="34" charset="0"/>
                        <a:cs typeface="Arial"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0EFC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w-KE" sz="1800" b="0" i="0" u="none" strike="noStrike" cap="none" normalizeH="0" baseline="0" smtClean="0">
                          <a:ln>
                            <a:noFill/>
                          </a:ln>
                          <a:solidFill>
                            <a:srgbClr val="FF3300"/>
                          </a:solidFill>
                          <a:effectLst/>
                          <a:latin typeface="Times New Roman" pitchFamily="18" charset="0"/>
                          <a:cs typeface="Times New Roman" pitchFamily="18" charset="0"/>
                        </a:rPr>
                        <a:t>South Africa/UK</a:t>
                      </a:r>
                      <a:endParaRPr kumimoji="0" lang="sw-KE" sz="1800" b="0" i="0" u="none" strike="noStrike" cap="none" normalizeH="0" baseline="0" smtClean="0">
                        <a:ln>
                          <a:noFill/>
                        </a:ln>
                        <a:solidFill>
                          <a:srgbClr val="FF3300"/>
                        </a:solidFill>
                        <a:effectLst/>
                        <a:latin typeface="Arial" pitchFamily="34" charset="0"/>
                        <a:cs typeface="Arial"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0EFC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FF3300"/>
                          </a:solidFill>
                          <a:effectLst/>
                          <a:latin typeface="Times New Roman" pitchFamily="18" charset="0"/>
                          <a:cs typeface="Times New Roman" pitchFamily="18" charset="0"/>
                        </a:rPr>
                        <a:t>Geita/Mwanza</a:t>
                      </a:r>
                      <a:endParaRPr kumimoji="0" lang="es-ES" sz="1800" b="0" i="0" u="none" strike="noStrike" cap="none" normalizeH="0" baseline="0" smtClean="0">
                        <a:ln>
                          <a:noFill/>
                        </a:ln>
                        <a:solidFill>
                          <a:srgbClr val="FF3300"/>
                        </a:solidFill>
                        <a:effectLst/>
                        <a:latin typeface="Arial" pitchFamily="34" charset="0"/>
                        <a:cs typeface="Arial"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0EFCA"/>
                    </a:solidFill>
                  </a:tcPr>
                </a:tc>
              </a:tr>
              <a:tr h="517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w-KE" sz="1800" b="0" i="0" u="none" strike="noStrike" cap="none" normalizeH="0" baseline="0" smtClean="0">
                          <a:ln>
                            <a:noFill/>
                          </a:ln>
                          <a:solidFill>
                            <a:srgbClr val="FF3300"/>
                          </a:solidFill>
                          <a:effectLst/>
                          <a:latin typeface="Times New Roman" pitchFamily="18" charset="0"/>
                          <a:cs typeface="Times New Roman" pitchFamily="18" charset="0"/>
                        </a:rPr>
                        <a:t>El Hillal Minerals</a:t>
                      </a:r>
                      <a:endParaRPr kumimoji="0" lang="sw-KE" sz="1800" b="0" i="0" u="none" strike="noStrike" cap="none" normalizeH="0" baseline="0" smtClean="0">
                        <a:ln>
                          <a:noFill/>
                        </a:ln>
                        <a:solidFill>
                          <a:srgbClr val="FF3300"/>
                        </a:solidFill>
                        <a:effectLst/>
                        <a:latin typeface="Arial" pitchFamily="34" charset="0"/>
                        <a:cs typeface="Arial"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0EFC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w-KE" sz="1800" b="0" i="0" u="none" strike="noStrike" cap="none" normalizeH="0" baseline="0" smtClean="0">
                          <a:ln>
                            <a:noFill/>
                          </a:ln>
                          <a:solidFill>
                            <a:srgbClr val="FF3300"/>
                          </a:solidFill>
                          <a:effectLst/>
                          <a:latin typeface="Times New Roman" pitchFamily="18" charset="0"/>
                          <a:cs typeface="Times New Roman" pitchFamily="18" charset="0"/>
                        </a:rPr>
                        <a:t>Tanzania</a:t>
                      </a:r>
                      <a:endParaRPr kumimoji="0" lang="sw-KE" sz="1800" b="0" i="0" u="none" strike="noStrike" cap="none" normalizeH="0" baseline="0" smtClean="0">
                        <a:ln>
                          <a:noFill/>
                        </a:ln>
                        <a:solidFill>
                          <a:srgbClr val="FF3300"/>
                        </a:solidFill>
                        <a:effectLst/>
                        <a:latin typeface="Arial" pitchFamily="34" charset="0"/>
                        <a:cs typeface="Arial"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0EFC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FF3300"/>
                          </a:solidFill>
                          <a:effectLst/>
                          <a:latin typeface="Times New Roman" pitchFamily="18" charset="0"/>
                          <a:cs typeface="Times New Roman" pitchFamily="18" charset="0"/>
                        </a:rPr>
                        <a:t>Mwadui/Shinyanga</a:t>
                      </a:r>
                      <a:endParaRPr kumimoji="0" lang="es-ES" sz="1800" b="0" i="0" u="none" strike="noStrike" cap="none" normalizeH="0" baseline="0" smtClean="0">
                        <a:ln>
                          <a:noFill/>
                        </a:ln>
                        <a:solidFill>
                          <a:srgbClr val="FF3300"/>
                        </a:solidFill>
                        <a:effectLst/>
                        <a:latin typeface="Arial" pitchFamily="34" charset="0"/>
                        <a:cs typeface="Arial"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0EFCA"/>
                    </a:solidFill>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3"/>
          <p:cNvSpPr>
            <a:spLocks noGrp="1"/>
          </p:cNvSpPr>
          <p:nvPr>
            <p:ph type="dt" sz="half" idx="10"/>
          </p:nvPr>
        </p:nvSpPr>
        <p:spPr/>
        <p:txBody>
          <a:bodyPr/>
          <a:lstStyle/>
          <a:p>
            <a:r>
              <a:rPr lang="en-GB"/>
              <a:t>Monday, May 14 2012</a:t>
            </a:r>
          </a:p>
        </p:txBody>
      </p:sp>
      <p:sp>
        <p:nvSpPr>
          <p:cNvPr id="7" name="Espace réservé du pied de page 4"/>
          <p:cNvSpPr>
            <a:spLocks noGrp="1"/>
          </p:cNvSpPr>
          <p:nvPr>
            <p:ph type="ftr" sz="quarter" idx="11"/>
          </p:nvPr>
        </p:nvSpPr>
        <p:spPr/>
        <p:txBody>
          <a:bodyPr/>
          <a:lstStyle/>
          <a:p>
            <a:r>
              <a:rPr lang="en-GB"/>
              <a:t>East African Trade Union Confederation Workshop-Zanzibar</a:t>
            </a:r>
          </a:p>
        </p:txBody>
      </p:sp>
      <p:sp>
        <p:nvSpPr>
          <p:cNvPr id="8" name="Espace réservé du numéro de diapositive 5"/>
          <p:cNvSpPr>
            <a:spLocks noGrp="1"/>
          </p:cNvSpPr>
          <p:nvPr>
            <p:ph type="sldNum" sz="quarter" idx="12"/>
          </p:nvPr>
        </p:nvSpPr>
        <p:spPr/>
        <p:txBody>
          <a:bodyPr/>
          <a:lstStyle/>
          <a:p>
            <a:fld id="{9735971A-7E94-4E4F-A520-8F43F1F4E0C7}" type="slidenum">
              <a:rPr lang="en-GB"/>
              <a:pPr/>
              <a:t>27</a:t>
            </a:fld>
            <a:endParaRPr lang="en-GB"/>
          </a:p>
        </p:txBody>
      </p:sp>
      <p:sp>
        <p:nvSpPr>
          <p:cNvPr id="11266" name="Rectangle 2"/>
          <p:cNvSpPr>
            <a:spLocks noGrp="1" noChangeArrowheads="1"/>
          </p:cNvSpPr>
          <p:nvPr>
            <p:ph type="title"/>
          </p:nvPr>
        </p:nvSpPr>
        <p:spPr/>
        <p:txBody>
          <a:bodyPr/>
          <a:lstStyle/>
          <a:p>
            <a:r>
              <a:rPr lang="en-GB" sz="4000"/>
              <a:t>Extractive Industries Status: Tanzania</a:t>
            </a:r>
          </a:p>
        </p:txBody>
      </p:sp>
      <p:sp>
        <p:nvSpPr>
          <p:cNvPr id="11267" name="Rectangle 3"/>
          <p:cNvSpPr>
            <a:spLocks noGrp="1" noChangeArrowheads="1"/>
          </p:cNvSpPr>
          <p:nvPr>
            <p:ph type="body" idx="1"/>
          </p:nvPr>
        </p:nvSpPr>
        <p:spPr/>
        <p:txBody>
          <a:bodyPr/>
          <a:lstStyle/>
          <a:p>
            <a:pPr lvl="1">
              <a:lnSpc>
                <a:spcPct val="80000"/>
              </a:lnSpc>
            </a:pPr>
            <a:r>
              <a:rPr lang="en-GB" sz="1800"/>
              <a:t>Petroleum Act 1980/2008</a:t>
            </a:r>
          </a:p>
          <a:p>
            <a:pPr lvl="1">
              <a:lnSpc>
                <a:spcPct val="80000"/>
              </a:lnSpc>
            </a:pPr>
            <a:r>
              <a:rPr lang="en-GB" sz="1800"/>
              <a:t>Energy Policy </a:t>
            </a:r>
            <a:r>
              <a:rPr lang="en-US" sz="1800"/>
              <a:t>1992 (revised 2003) – Mainland only, not in Zanzibar.</a:t>
            </a:r>
          </a:p>
          <a:p>
            <a:pPr lvl="1">
              <a:lnSpc>
                <a:spcPct val="80000"/>
              </a:lnSpc>
            </a:pPr>
            <a:r>
              <a:rPr lang="en-GB" sz="1800"/>
              <a:t>No policy or law to regulate gas exploration, extraction and distribution; regulated by energy policy, TPDC Act and Production Sharing Agreements (PSAs)</a:t>
            </a:r>
          </a:p>
          <a:p>
            <a:pPr lvl="1">
              <a:lnSpc>
                <a:spcPct val="80000"/>
              </a:lnSpc>
            </a:pPr>
            <a:r>
              <a:rPr lang="en-GB" sz="1800"/>
              <a:t>Invisibility of local investors competitively investing in EIs. </a:t>
            </a:r>
          </a:p>
          <a:p>
            <a:pPr lvl="1">
              <a:lnSpc>
                <a:spcPct val="80000"/>
              </a:lnSpc>
            </a:pPr>
            <a:r>
              <a:rPr lang="en-GB" sz="1800"/>
              <a:t>Overly capital flight versus Tanzania Foreign Exchange Reserve Deficit (holes in the law)</a:t>
            </a:r>
          </a:p>
          <a:p>
            <a:pPr lvl="1">
              <a:lnSpc>
                <a:spcPct val="80000"/>
              </a:lnSpc>
            </a:pPr>
            <a:r>
              <a:rPr lang="en-GB" sz="1800"/>
              <a:t>Revenue Stream predominantly workers income tax and Royalties.</a:t>
            </a:r>
          </a:p>
          <a:p>
            <a:pPr lvl="1">
              <a:lnSpc>
                <a:spcPct val="80000"/>
              </a:lnSpc>
            </a:pPr>
            <a:r>
              <a:rPr lang="en-GB" sz="1800"/>
              <a:t>Excessive Tax Incentives to EIs Investors</a:t>
            </a:r>
            <a:r>
              <a:rPr lang="en-US" sz="1800"/>
              <a:t>.</a:t>
            </a:r>
          </a:p>
          <a:p>
            <a:pPr lvl="1">
              <a:lnSpc>
                <a:spcPct val="80000"/>
              </a:lnSpc>
            </a:pPr>
            <a:r>
              <a:rPr lang="en-GB" sz="1800"/>
              <a:t>Relatively low contribution to real GDP (3.4%; 2009)</a:t>
            </a:r>
          </a:p>
          <a:p>
            <a:pPr lvl="1">
              <a:lnSpc>
                <a:spcPct val="80000"/>
              </a:lnSpc>
            </a:pPr>
            <a:r>
              <a:rPr lang="en-GB" sz="1800"/>
              <a:t>Significant export (foreign exchange) earner</a:t>
            </a:r>
          </a:p>
          <a:p>
            <a:pPr lvl="1">
              <a:lnSpc>
                <a:spcPct val="80000"/>
              </a:lnSpc>
            </a:pPr>
            <a:r>
              <a:rPr lang="en-GB" sz="1800"/>
              <a:t>Dominated by Gold and Diamond extraction </a:t>
            </a:r>
          </a:p>
          <a:p>
            <a:pPr lvl="1">
              <a:lnSpc>
                <a:spcPct val="80000"/>
              </a:lnSpc>
            </a:pPr>
            <a:r>
              <a:rPr lang="en-GB" sz="1800"/>
              <a:t>Unresolved issues around ownership, compensation, and the overall vision</a:t>
            </a:r>
          </a:p>
          <a:p>
            <a:pPr>
              <a:lnSpc>
                <a:spcPct val="80000"/>
              </a:lnSpc>
              <a:buFontTx/>
              <a:buNone/>
            </a:pPr>
            <a:endParaRPr lang="en-GB" sz="1600"/>
          </a:p>
        </p:txBody>
      </p:sp>
      <p:pic>
        <p:nvPicPr>
          <p:cNvPr id="11268" name="Picture 4" descr="ForDIA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457200"/>
            <a:ext cx="6096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1269" name="Picture 5" descr="Publish What You Pa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9938" y="381000"/>
            <a:ext cx="754062"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Espace réservé de la date 3"/>
          <p:cNvSpPr>
            <a:spLocks noGrp="1"/>
          </p:cNvSpPr>
          <p:nvPr>
            <p:ph type="dt" sz="half" idx="10"/>
          </p:nvPr>
        </p:nvSpPr>
        <p:spPr/>
        <p:txBody>
          <a:bodyPr/>
          <a:lstStyle/>
          <a:p>
            <a:r>
              <a:rPr lang="en-GB"/>
              <a:t>Monday, May 14 2012</a:t>
            </a:r>
          </a:p>
        </p:txBody>
      </p:sp>
      <p:sp>
        <p:nvSpPr>
          <p:cNvPr id="73" name="Espace réservé du pied de page 4"/>
          <p:cNvSpPr>
            <a:spLocks noGrp="1"/>
          </p:cNvSpPr>
          <p:nvPr>
            <p:ph type="ftr" sz="quarter" idx="11"/>
          </p:nvPr>
        </p:nvSpPr>
        <p:spPr/>
        <p:txBody>
          <a:bodyPr/>
          <a:lstStyle/>
          <a:p>
            <a:r>
              <a:rPr lang="en-GB"/>
              <a:t>East African Trade Union Confederation Workshop-Zanzibar</a:t>
            </a:r>
          </a:p>
        </p:txBody>
      </p:sp>
      <p:sp>
        <p:nvSpPr>
          <p:cNvPr id="74" name="Espace réservé du numéro de diapositive 5"/>
          <p:cNvSpPr>
            <a:spLocks noGrp="1"/>
          </p:cNvSpPr>
          <p:nvPr>
            <p:ph type="sldNum" sz="quarter" idx="12"/>
          </p:nvPr>
        </p:nvSpPr>
        <p:spPr/>
        <p:txBody>
          <a:bodyPr/>
          <a:lstStyle/>
          <a:p>
            <a:fld id="{8443B2D2-CD73-4F7B-9322-FEBC5B92072B}" type="slidenum">
              <a:rPr lang="en-GB"/>
              <a:pPr/>
              <a:t>28</a:t>
            </a:fld>
            <a:endParaRPr lang="en-GB"/>
          </a:p>
        </p:txBody>
      </p:sp>
      <p:sp>
        <p:nvSpPr>
          <p:cNvPr id="12290" name="Rectangle 2"/>
          <p:cNvSpPr>
            <a:spLocks noGrp="1" noChangeArrowheads="1"/>
          </p:cNvSpPr>
          <p:nvPr>
            <p:ph type="title"/>
          </p:nvPr>
        </p:nvSpPr>
        <p:spPr/>
        <p:txBody>
          <a:bodyPr/>
          <a:lstStyle/>
          <a:p>
            <a:r>
              <a:rPr lang="en-GB" sz="4000"/>
              <a:t>Extractive Industries Status: Tanzania </a:t>
            </a:r>
            <a:r>
              <a:rPr lang="en-US" sz="1800" b="1"/>
              <a:t>Contribution of Mining Sector as Percentage of GDP (1990 as base year)</a:t>
            </a:r>
            <a:endParaRPr lang="en-GB" sz="1800" b="1"/>
          </a:p>
        </p:txBody>
      </p:sp>
      <p:pic>
        <p:nvPicPr>
          <p:cNvPr id="12292" name="Picture 4" descr="ForDIA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457200"/>
            <a:ext cx="6096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2293" name="Picture 5" descr="Publish What You Pa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9938" y="381000"/>
            <a:ext cx="754062"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5027" name="Group 1715"/>
          <p:cNvGraphicFramePr>
            <a:graphicFrameLocks noGrp="1"/>
          </p:cNvGraphicFramePr>
          <p:nvPr>
            <p:ph type="tbl" idx="1"/>
          </p:nvPr>
        </p:nvGraphicFramePr>
        <p:xfrm>
          <a:off x="457200" y="1600200"/>
          <a:ext cx="8229600" cy="4389120"/>
        </p:xfrm>
        <a:graphic>
          <a:graphicData uri="http://schemas.openxmlformats.org/drawingml/2006/table">
            <a:tbl>
              <a:tblPr/>
              <a:tblGrid>
                <a:gridCol w="1438275"/>
                <a:gridCol w="2509838"/>
                <a:gridCol w="2147887"/>
                <a:gridCol w="2133600"/>
              </a:tblGrid>
              <a:tr h="3048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Year</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Value (%of GDP)</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Year</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Value (%of GDP)</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1988</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0.80</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1999</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2.00</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1989</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1.80</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2000</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2.4</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1990</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0.91</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2001</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2.50</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1991</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1.00</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2002</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2.81</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1992</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1.12</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2003</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2.89</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1993</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1.12</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2004</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3.12</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1994</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1.30</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2005</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3.26</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1995</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1.38</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2006</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3.3</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1996</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1.50</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2007</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3.45</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1997</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1.70</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2008</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3.6</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1998</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1.91</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2009</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3.4</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Espace réservé de la date 3"/>
          <p:cNvSpPr>
            <a:spLocks noGrp="1"/>
          </p:cNvSpPr>
          <p:nvPr>
            <p:ph type="dt" sz="half" idx="10"/>
          </p:nvPr>
        </p:nvSpPr>
        <p:spPr/>
        <p:txBody>
          <a:bodyPr/>
          <a:lstStyle/>
          <a:p>
            <a:r>
              <a:rPr lang="en-GB"/>
              <a:t>Monday, May 14 2012</a:t>
            </a:r>
          </a:p>
        </p:txBody>
      </p:sp>
      <p:sp>
        <p:nvSpPr>
          <p:cNvPr id="25" name="Espace réservé du pied de page 4"/>
          <p:cNvSpPr>
            <a:spLocks noGrp="1"/>
          </p:cNvSpPr>
          <p:nvPr>
            <p:ph type="ftr" sz="quarter" idx="11"/>
          </p:nvPr>
        </p:nvSpPr>
        <p:spPr/>
        <p:txBody>
          <a:bodyPr/>
          <a:lstStyle/>
          <a:p>
            <a:r>
              <a:rPr lang="en-GB"/>
              <a:t>East African Trade Union Confederation Workshop-Zanzibar</a:t>
            </a:r>
          </a:p>
        </p:txBody>
      </p:sp>
      <p:sp>
        <p:nvSpPr>
          <p:cNvPr id="26" name="Espace réservé du numéro de diapositive 5"/>
          <p:cNvSpPr>
            <a:spLocks noGrp="1"/>
          </p:cNvSpPr>
          <p:nvPr>
            <p:ph type="sldNum" sz="quarter" idx="12"/>
          </p:nvPr>
        </p:nvSpPr>
        <p:spPr/>
        <p:txBody>
          <a:bodyPr/>
          <a:lstStyle/>
          <a:p>
            <a:fld id="{22DCCD98-7C1A-466A-B947-A5F22A3C0057}" type="slidenum">
              <a:rPr lang="en-GB"/>
              <a:pPr/>
              <a:t>29</a:t>
            </a:fld>
            <a:endParaRPr lang="en-GB"/>
          </a:p>
        </p:txBody>
      </p:sp>
      <p:sp>
        <p:nvSpPr>
          <p:cNvPr id="17410" name="Rectangle 2"/>
          <p:cNvSpPr>
            <a:spLocks noGrp="1" noChangeArrowheads="1"/>
          </p:cNvSpPr>
          <p:nvPr>
            <p:ph type="title"/>
          </p:nvPr>
        </p:nvSpPr>
        <p:spPr/>
        <p:txBody>
          <a:bodyPr/>
          <a:lstStyle/>
          <a:p>
            <a:pPr>
              <a:lnSpc>
                <a:spcPct val="70000"/>
              </a:lnSpc>
            </a:pPr>
            <a:r>
              <a:rPr lang="en-GB" sz="4000"/>
              <a:t>Extractive Industries Status: Tanzania</a:t>
            </a:r>
            <a:r>
              <a:rPr lang="en-GB"/>
              <a:t> </a:t>
            </a:r>
            <a:r>
              <a:rPr lang="en-US" sz="2000" b="1"/>
              <a:t>Mineral Production Composition by major types, 1999 -2008</a:t>
            </a:r>
            <a:r>
              <a:rPr lang="sw-KE"/>
              <a:t> </a:t>
            </a:r>
            <a:endParaRPr lang="en-GB"/>
          </a:p>
        </p:txBody>
      </p:sp>
      <p:pic>
        <p:nvPicPr>
          <p:cNvPr id="17412" name="Picture 4" descr="ForDIA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457200"/>
            <a:ext cx="6096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7413" name="Picture 5" descr="Publish What You Pa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9938" y="381000"/>
            <a:ext cx="754062"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7656" name="Group 248"/>
          <p:cNvGraphicFramePr>
            <a:graphicFrameLocks noGrp="1"/>
          </p:cNvGraphicFramePr>
          <p:nvPr>
            <p:ph type="tbl" idx="1"/>
          </p:nvPr>
        </p:nvGraphicFramePr>
        <p:xfrm>
          <a:off x="457200" y="1600200"/>
          <a:ext cx="8229600" cy="3718560"/>
        </p:xfrm>
        <a:graphic>
          <a:graphicData uri="http://schemas.openxmlformats.org/drawingml/2006/table">
            <a:tbl>
              <a:tblPr/>
              <a:tblGrid>
                <a:gridCol w="2281238"/>
                <a:gridCol w="5948362"/>
              </a:tblGrid>
              <a:tr h="590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Type of Mineral</a:t>
                      </a:r>
                      <a:endParaRPr kumimoji="0" lang="en-US" sz="2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Percentage Contribution in %</a:t>
                      </a:r>
                      <a:endParaRPr kumimoji="0" lang="en-US" sz="2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cap="flat">
                      <a:noFill/>
                    </a:lnR>
                    <a:lnT cap="flat">
                      <a:noFill/>
                    </a:lnT>
                    <a:lnB>
                      <a:noFill/>
                    </a:lnB>
                    <a:lnTlToBr>
                      <a:noFill/>
                    </a:lnTlToBr>
                    <a:lnBlToTr>
                      <a:noFill/>
                    </a:lnBlToTr>
                    <a:noFill/>
                  </a:tcPr>
                </a:tc>
              </a:tr>
              <a:tr h="3984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Gold</a:t>
                      </a:r>
                      <a:endParaRPr kumimoji="0" lang="en-US" sz="2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90.68</a:t>
                      </a:r>
                      <a:endParaRPr kumimoji="0" lang="en-US" sz="2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cap="flat">
                      <a:noFill/>
                    </a:lnR>
                    <a:lnT>
                      <a:noFill/>
                    </a:lnT>
                    <a:lnB>
                      <a:noFill/>
                    </a:lnB>
                    <a:lnTlToBr>
                      <a:noFill/>
                    </a:lnTlToBr>
                    <a:lnBlToTr>
                      <a:noFill/>
                    </a:lnBlToTr>
                    <a:noFill/>
                  </a:tcPr>
                </a:tc>
              </a:tr>
              <a:tr h="4762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Silver</a:t>
                      </a:r>
                      <a:endParaRPr kumimoji="0" lang="en-US" sz="2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0.33</a:t>
                      </a:r>
                      <a:endParaRPr kumimoji="0" lang="en-US" sz="2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cap="flat">
                      <a:noFill/>
                    </a:lnR>
                    <a:lnT>
                      <a:noFill/>
                    </a:lnT>
                    <a:lnB>
                      <a:noFill/>
                    </a:lnB>
                    <a:lnTlToBr>
                      <a:noFill/>
                    </a:lnTlToBr>
                    <a:lnBlToTr>
                      <a:noFill/>
                    </a:lnBlToTr>
                    <a:noFill/>
                  </a:tcPr>
                </a:tc>
              </a:tr>
              <a:tr h="3476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Copper</a:t>
                      </a:r>
                      <a:endParaRPr kumimoji="0" lang="en-US" sz="2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1.49</a:t>
                      </a:r>
                      <a:endParaRPr kumimoji="0" lang="en-US" sz="2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cap="flat">
                      <a:noFill/>
                    </a:lnR>
                    <a:lnT>
                      <a:noFill/>
                    </a:lnT>
                    <a:lnB>
                      <a:noFill/>
                    </a:lnB>
                    <a:lnTlToBr>
                      <a:noFill/>
                    </a:lnTlToBr>
                    <a:lnBlToTr>
                      <a:noFill/>
                    </a:lnBlToTr>
                    <a:noFill/>
                  </a:tcPr>
                </a:tc>
              </a:tr>
              <a:tr h="2143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Diamonds</a:t>
                      </a:r>
                      <a:endParaRPr kumimoji="0" lang="en-US" sz="2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6.40</a:t>
                      </a:r>
                      <a:endParaRPr kumimoji="0" lang="en-US" sz="2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cap="flat">
                      <a:noFill/>
                    </a:lnR>
                    <a:lnT>
                      <a:noFill/>
                    </a:lnT>
                    <a:lnB>
                      <a:noFill/>
                    </a:lnB>
                    <a:lnTlToBr>
                      <a:noFill/>
                    </a:lnTlToBr>
                    <a:lnBlToTr>
                      <a:noFill/>
                    </a:lnBlToTr>
                    <a:noFill/>
                  </a:tcPr>
                </a:tc>
              </a:tr>
              <a:tr h="3095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Tanzanite</a:t>
                      </a:r>
                      <a:endParaRPr kumimoji="0" lang="en-US" sz="2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1.10</a:t>
                      </a:r>
                      <a:endParaRPr kumimoji="0" lang="en-US" sz="2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cap="flat">
                      <a:noFill/>
                    </a:lnR>
                    <a:lnT>
                      <a:noFill/>
                    </a:lnT>
                    <a:lnB>
                      <a:noFill/>
                    </a:lnB>
                    <a:lnTlToBr>
                      <a:noFill/>
                    </a:lnTlToBr>
                    <a:lnBlToTr>
                      <a:noFill/>
                    </a:lnBlToTr>
                    <a:noFill/>
                  </a:tcPr>
                </a:tc>
              </a:tr>
              <a:tr h="4048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Total Contribution</a:t>
                      </a:r>
                      <a:endParaRPr kumimoji="0" lang="en-US" sz="2400" b="1"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100.00</a:t>
                      </a:r>
                      <a:endParaRPr kumimoji="0" lang="en-US" sz="2400" b="1"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3"/>
          <p:cNvSpPr>
            <a:spLocks noGrp="1"/>
          </p:cNvSpPr>
          <p:nvPr>
            <p:ph type="dt" sz="half" idx="10"/>
          </p:nvPr>
        </p:nvSpPr>
        <p:spPr/>
        <p:txBody>
          <a:bodyPr/>
          <a:lstStyle/>
          <a:p>
            <a:r>
              <a:rPr lang="en-GB"/>
              <a:t>Monday, May 14 2012</a:t>
            </a:r>
          </a:p>
        </p:txBody>
      </p:sp>
      <p:sp>
        <p:nvSpPr>
          <p:cNvPr id="7" name="Espace réservé du pied de page 4"/>
          <p:cNvSpPr>
            <a:spLocks noGrp="1"/>
          </p:cNvSpPr>
          <p:nvPr>
            <p:ph type="ftr" sz="quarter" idx="11"/>
          </p:nvPr>
        </p:nvSpPr>
        <p:spPr/>
        <p:txBody>
          <a:bodyPr/>
          <a:lstStyle/>
          <a:p>
            <a:r>
              <a:rPr lang="en-GB"/>
              <a:t>East African Trade Union Confederation Workshop-Zanzibar</a:t>
            </a:r>
          </a:p>
        </p:txBody>
      </p:sp>
      <p:sp>
        <p:nvSpPr>
          <p:cNvPr id="8" name="Espace réservé du numéro de diapositive 5"/>
          <p:cNvSpPr>
            <a:spLocks noGrp="1"/>
          </p:cNvSpPr>
          <p:nvPr>
            <p:ph type="sldNum" sz="quarter" idx="12"/>
          </p:nvPr>
        </p:nvSpPr>
        <p:spPr/>
        <p:txBody>
          <a:bodyPr/>
          <a:lstStyle/>
          <a:p>
            <a:fld id="{5963B12C-46F4-4E76-B80E-63CA47C0EB06}" type="slidenum">
              <a:rPr lang="en-GB"/>
              <a:pPr/>
              <a:t>3</a:t>
            </a:fld>
            <a:endParaRPr lang="en-GB"/>
          </a:p>
        </p:txBody>
      </p:sp>
      <p:sp>
        <p:nvSpPr>
          <p:cNvPr id="4098" name="Rectangle 2"/>
          <p:cNvSpPr>
            <a:spLocks noGrp="1" noChangeArrowheads="1"/>
          </p:cNvSpPr>
          <p:nvPr>
            <p:ph type="title"/>
          </p:nvPr>
        </p:nvSpPr>
        <p:spPr>
          <a:xfrm>
            <a:off x="457200" y="304800"/>
            <a:ext cx="8229600" cy="1143000"/>
          </a:xfrm>
        </p:spPr>
        <p:txBody>
          <a:bodyPr/>
          <a:lstStyle/>
          <a:p>
            <a:r>
              <a:rPr lang="en-GB" sz="4000"/>
              <a:t>Extractive Industries Issues and Status: Africa</a:t>
            </a:r>
          </a:p>
        </p:txBody>
      </p:sp>
      <p:sp>
        <p:nvSpPr>
          <p:cNvPr id="4099" name="Rectangle 3"/>
          <p:cNvSpPr>
            <a:spLocks noGrp="1" noChangeArrowheads="1"/>
          </p:cNvSpPr>
          <p:nvPr>
            <p:ph type="body" idx="1"/>
          </p:nvPr>
        </p:nvSpPr>
        <p:spPr/>
        <p:txBody>
          <a:bodyPr/>
          <a:lstStyle/>
          <a:p>
            <a:pPr>
              <a:lnSpc>
                <a:spcPct val="90000"/>
              </a:lnSpc>
              <a:buFontTx/>
              <a:buNone/>
            </a:pPr>
            <a:r>
              <a:rPr lang="en-US" sz="2100" b="1"/>
              <a:t>The Resource Wealth of Africa</a:t>
            </a:r>
            <a:endParaRPr lang="en-US" sz="2100"/>
          </a:p>
          <a:p>
            <a:pPr>
              <a:lnSpc>
                <a:spcPct val="90000"/>
              </a:lnSpc>
            </a:pPr>
            <a:r>
              <a:rPr lang="en-US" sz="2100"/>
              <a:t>The rate of discovery of new oil reserves has been the greatest in The gulf of Guinea over the past eight (10) years. The region hold an estimated 10% of the World’s total oil reserves</a:t>
            </a:r>
          </a:p>
          <a:p>
            <a:pPr>
              <a:lnSpc>
                <a:spcPct val="90000"/>
              </a:lnSpc>
            </a:pPr>
            <a:r>
              <a:rPr lang="en-US" sz="2100"/>
              <a:t>Most African countries are among the world richest countries in natural resources (Gold, Oil, Diamond,…)</a:t>
            </a:r>
          </a:p>
          <a:p>
            <a:pPr>
              <a:lnSpc>
                <a:spcPct val="90000"/>
              </a:lnSpc>
            </a:pPr>
            <a:r>
              <a:rPr lang="en-US" sz="2100"/>
              <a:t>For example in Ghana is currently  2nd in Africa and 10</a:t>
            </a:r>
            <a:r>
              <a:rPr lang="en-US" sz="2100" baseline="30000"/>
              <a:t>th</a:t>
            </a:r>
            <a:r>
              <a:rPr lang="en-US" sz="2100"/>
              <a:t> in the world in gold production and exports; Tanzania is the 4</a:t>
            </a:r>
            <a:r>
              <a:rPr lang="en-US" sz="2100" baseline="30000"/>
              <a:t>th </a:t>
            </a:r>
            <a:r>
              <a:rPr lang="en-US" sz="2100"/>
              <a:t>Gold producer in Africa.</a:t>
            </a:r>
          </a:p>
          <a:p>
            <a:pPr>
              <a:lnSpc>
                <a:spcPct val="90000"/>
              </a:lnSpc>
            </a:pPr>
            <a:r>
              <a:rPr lang="en-US" sz="2100"/>
              <a:t>The oil production of </a:t>
            </a:r>
            <a:r>
              <a:rPr lang="en-US" sz="2100" u="sng"/>
              <a:t>Nigeria</a:t>
            </a:r>
            <a:r>
              <a:rPr lang="en-US" sz="2100"/>
              <a:t> is 2.5 millions barrels per day. The largest in Africa.</a:t>
            </a:r>
          </a:p>
          <a:p>
            <a:pPr>
              <a:lnSpc>
                <a:spcPct val="90000"/>
              </a:lnSpc>
            </a:pPr>
            <a:r>
              <a:rPr lang="en-US" sz="2100" u="sng"/>
              <a:t>Chad</a:t>
            </a:r>
            <a:r>
              <a:rPr lang="en-US" sz="2100"/>
              <a:t> is abundant in salt, uranium, gold, diamond, kaolin and crude oil. The country produces around 400,000 barrels per day</a:t>
            </a:r>
          </a:p>
          <a:p>
            <a:pPr>
              <a:lnSpc>
                <a:spcPct val="90000"/>
              </a:lnSpc>
            </a:pPr>
            <a:r>
              <a:rPr lang="en-US" sz="2100" u="sng"/>
              <a:t>Gabon holds largest oil reserves in SSA </a:t>
            </a:r>
          </a:p>
          <a:p>
            <a:pPr>
              <a:lnSpc>
                <a:spcPct val="90000"/>
              </a:lnSpc>
            </a:pPr>
            <a:endParaRPr lang="en-GB" sz="2100"/>
          </a:p>
        </p:txBody>
      </p:sp>
      <p:pic>
        <p:nvPicPr>
          <p:cNvPr id="4100" name="Picture 4" descr="ForDIA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457200"/>
            <a:ext cx="6096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4101" name="Picture 5" descr="Publish What You Pa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5800" y="381000"/>
            <a:ext cx="754063"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Espace réservé de la date 3"/>
          <p:cNvSpPr>
            <a:spLocks noGrp="1"/>
          </p:cNvSpPr>
          <p:nvPr>
            <p:ph type="dt" sz="half" idx="10"/>
          </p:nvPr>
        </p:nvSpPr>
        <p:spPr/>
        <p:txBody>
          <a:bodyPr/>
          <a:lstStyle/>
          <a:p>
            <a:r>
              <a:rPr lang="en-GB"/>
              <a:t>Monday, May 14 2012</a:t>
            </a:r>
          </a:p>
        </p:txBody>
      </p:sp>
      <p:sp>
        <p:nvSpPr>
          <p:cNvPr id="68" name="Espace réservé du pied de page 4"/>
          <p:cNvSpPr>
            <a:spLocks noGrp="1"/>
          </p:cNvSpPr>
          <p:nvPr>
            <p:ph type="ftr" sz="quarter" idx="11"/>
          </p:nvPr>
        </p:nvSpPr>
        <p:spPr/>
        <p:txBody>
          <a:bodyPr/>
          <a:lstStyle/>
          <a:p>
            <a:r>
              <a:rPr lang="en-GB"/>
              <a:t>East African Trade Union Confederation Workshop-Zanzibar</a:t>
            </a:r>
          </a:p>
        </p:txBody>
      </p:sp>
      <p:sp>
        <p:nvSpPr>
          <p:cNvPr id="69" name="Espace réservé du numéro de diapositive 5"/>
          <p:cNvSpPr>
            <a:spLocks noGrp="1"/>
          </p:cNvSpPr>
          <p:nvPr>
            <p:ph type="sldNum" sz="quarter" idx="12"/>
          </p:nvPr>
        </p:nvSpPr>
        <p:spPr/>
        <p:txBody>
          <a:bodyPr/>
          <a:lstStyle/>
          <a:p>
            <a:fld id="{3EAA6EFB-36EE-4569-821B-CC2CE0BF5C76}" type="slidenum">
              <a:rPr lang="en-GB"/>
              <a:pPr/>
              <a:t>30</a:t>
            </a:fld>
            <a:endParaRPr lang="en-GB"/>
          </a:p>
        </p:txBody>
      </p:sp>
      <p:sp>
        <p:nvSpPr>
          <p:cNvPr id="20482" name="Rectangle 2"/>
          <p:cNvSpPr>
            <a:spLocks noGrp="1" noChangeArrowheads="1"/>
          </p:cNvSpPr>
          <p:nvPr>
            <p:ph type="title"/>
          </p:nvPr>
        </p:nvSpPr>
        <p:spPr>
          <a:xfrm>
            <a:off x="457200" y="304800"/>
            <a:ext cx="8229600" cy="1143000"/>
          </a:xfrm>
        </p:spPr>
        <p:txBody>
          <a:bodyPr/>
          <a:lstStyle/>
          <a:p>
            <a:pPr>
              <a:lnSpc>
                <a:spcPct val="70000"/>
              </a:lnSpc>
            </a:pPr>
            <a:r>
              <a:rPr lang="en-GB" sz="4000"/>
              <a:t>Extractive Industries Status: Tanzania</a:t>
            </a:r>
            <a:r>
              <a:rPr lang="en-GB"/>
              <a:t> </a:t>
            </a:r>
            <a:r>
              <a:rPr lang="en-US" sz="2000" b="1"/>
              <a:t>General and Mineral Exports in %</a:t>
            </a:r>
            <a:r>
              <a:rPr lang="en-US"/>
              <a:t> </a:t>
            </a:r>
            <a:endParaRPr lang="en-GB"/>
          </a:p>
        </p:txBody>
      </p:sp>
      <p:graphicFrame>
        <p:nvGraphicFramePr>
          <p:cNvPr id="20615" name="Group 135"/>
          <p:cNvGraphicFramePr>
            <a:graphicFrameLocks noGrp="1"/>
          </p:cNvGraphicFramePr>
          <p:nvPr>
            <p:ph type="tbl" idx="1"/>
          </p:nvPr>
        </p:nvGraphicFramePr>
        <p:xfrm>
          <a:off x="457200" y="1600200"/>
          <a:ext cx="8229600" cy="4713288"/>
        </p:xfrm>
        <a:graphic>
          <a:graphicData uri="http://schemas.openxmlformats.org/drawingml/2006/table">
            <a:tbl>
              <a:tblPr/>
              <a:tblGrid>
                <a:gridCol w="2857500"/>
                <a:gridCol w="808038"/>
                <a:gridCol w="952500"/>
                <a:gridCol w="952500"/>
                <a:gridCol w="806450"/>
                <a:gridCol w="895350"/>
                <a:gridCol w="957262"/>
              </a:tblGrid>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2003</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2004</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2005</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2006</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2007</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Averages</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cap="flat">
                      <a:noFill/>
                    </a:lnR>
                    <a:lnT cap="flat">
                      <a:noFill/>
                    </a:lnT>
                    <a:lnB>
                      <a:noFill/>
                    </a:lnB>
                    <a:lnTlToBr>
                      <a:noFill/>
                    </a:lnTlToBr>
                    <a:lnBlToTr>
                      <a:noFill/>
                    </a:lnBlToTr>
                    <a:noFill/>
                  </a:tcPr>
                </a:tc>
              </a:tr>
              <a:tr h="4270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Mineral exports as % of total exports</a:t>
                      </a:r>
                      <a:endParaRPr kumimoji="0" lang="en-US" sz="16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a:noFill/>
                    </a:lnL>
                    <a:lnR cap="flat">
                      <a:noFill/>
                    </a:lnR>
                    <a:lnT>
                      <a:noFill/>
                    </a:lnT>
                    <a:lnB>
                      <a:noFill/>
                    </a:lnB>
                    <a:lnTlToBr>
                      <a:noFill/>
                    </a:lnTlToBr>
                    <a:lnBlToTr>
                      <a:noFill/>
                    </a:lnBlToTr>
                    <a:noFill/>
                  </a:tcPr>
                </a:tc>
              </a:tr>
              <a:tr h="3556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Gold exports as % of total exports</a:t>
                      </a:r>
                      <a:endParaRPr kumimoji="0" lang="en-US" sz="16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41.3</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42.7</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39.1</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45.3</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38.0</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41.3</a:t>
                      </a:r>
                      <a:endParaRPr kumimoji="0" lang="en-US" sz="1800" b="1"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cap="flat">
                      <a:noFill/>
                    </a:lnR>
                    <a:lnT>
                      <a:noFill/>
                    </a:lnT>
                    <a:lnB>
                      <a:noFill/>
                    </a:lnB>
                    <a:lnTlToBr>
                      <a:noFill/>
                    </a:lnTlToBr>
                    <a:lnBlToTr>
                      <a:noFill/>
                    </a:lnBlToTr>
                    <a:noFill/>
                  </a:tcPr>
                </a:tc>
              </a:tr>
              <a:tr h="3540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Diamond as % of total exports</a:t>
                      </a:r>
                      <a:endParaRPr kumimoji="0" lang="en-US" sz="16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2.4</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1.8</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1.5</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1.3</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1.4</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1.7</a:t>
                      </a:r>
                      <a:endParaRPr kumimoji="0" lang="en-US" sz="1800" b="1"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cap="flat">
                      <a:noFill/>
                    </a:lnR>
                    <a:lnT>
                      <a:noFill/>
                    </a:lnT>
                    <a:lnB>
                      <a:noFill/>
                    </a:lnB>
                    <a:lnTlToBr>
                      <a:noFill/>
                    </a:lnTlToBr>
                    <a:lnBlToTr>
                      <a:noFill/>
                    </a:lnBlToTr>
                    <a:noFill/>
                  </a:tcPr>
                </a:tc>
              </a:tr>
              <a:tr h="5762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Other minerals% of total exports</a:t>
                      </a:r>
                      <a:endParaRPr kumimoji="0" lang="en-US" sz="16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1.7</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1.7</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1.9</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1.6</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4.7</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2.3</a:t>
                      </a:r>
                      <a:endParaRPr kumimoji="0" lang="en-US" sz="1800" b="1"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cap="flat">
                      <a:noFill/>
                    </a:lnR>
                    <a:lnT>
                      <a:noFill/>
                    </a:lnT>
                    <a:lnB>
                      <a:noFill/>
                    </a:lnB>
                    <a:lnTlToBr>
                      <a:noFill/>
                    </a:lnTlToBr>
                    <a:lnBlToTr>
                      <a:noFill/>
                    </a:lnBlToTr>
                    <a:noFill/>
                  </a:tcPr>
                </a:tc>
              </a:tr>
              <a:tr h="5762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Gold as % of total non-traditional</a:t>
                      </a:r>
                      <a:endParaRPr kumimoji="0" lang="en-US" sz="16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50.5</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53.5</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49.6</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53.5</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44.4</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50.3</a:t>
                      </a:r>
                      <a:endParaRPr kumimoji="0" lang="en-US" sz="1800" b="1"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cap="flat">
                      <a:noFill/>
                    </a:lnR>
                    <a:lnT>
                      <a:noFill/>
                    </a:lnT>
                    <a:lnB>
                      <a:noFill/>
                    </a:lnB>
                    <a:lnTlToBr>
                      <a:noFill/>
                    </a:lnTlToBr>
                    <a:lnBlToTr>
                      <a:noFill/>
                    </a:lnBlToTr>
                    <a:noFill/>
                  </a:tcPr>
                </a:tc>
              </a:tr>
              <a:tr h="5984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Total Minerals as % of total exports</a:t>
                      </a:r>
                      <a:endParaRPr kumimoji="0" lang="en-US" sz="16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45.4</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46.2</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42.4</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48.2</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44.2</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45.3</a:t>
                      </a:r>
                      <a:endParaRPr kumimoji="0" lang="en-US" sz="1800" b="1"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cap="flat">
                      <a:noFill/>
                    </a:lnR>
                    <a:lnT>
                      <a:noFill/>
                    </a:lnT>
                    <a:lnB>
                      <a:noFill/>
                    </a:lnB>
                    <a:lnTlToBr>
                      <a:noFill/>
                    </a:lnTlToBr>
                    <a:lnBlToTr>
                      <a:noFill/>
                    </a:lnBlToTr>
                    <a:noFill/>
                  </a:tcPr>
                </a:tc>
              </a:tr>
              <a:tr h="2460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Total Minerals as % Non-traditional</a:t>
                      </a:r>
                      <a:endParaRPr kumimoji="0" lang="en-US" sz="16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cap="flat">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55.5</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57.9</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53.8</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57.0</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51.7</a:t>
                      </a:r>
                      <a:endParaRPr kumimoji="0" lang="en-US" sz="18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55.2</a:t>
                      </a:r>
                      <a:endParaRPr kumimoji="0" lang="en-US" sz="1800" b="1"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cap="flat">
                      <a:noFill/>
                    </a:lnR>
                    <a:lnT>
                      <a:noFill/>
                    </a:lnT>
                    <a:lnB cap="flat">
                      <a:noFill/>
                    </a:lnB>
                    <a:lnTlToBr>
                      <a:noFill/>
                    </a:lnTlToBr>
                    <a:lnBlToTr>
                      <a:noFill/>
                    </a:lnBlToTr>
                    <a:noFill/>
                  </a:tcPr>
                </a:tc>
              </a:tr>
            </a:tbl>
          </a:graphicData>
        </a:graphic>
      </p:graphicFrame>
      <p:pic>
        <p:nvPicPr>
          <p:cNvPr id="20616" name="Picture 136" descr="ForDIA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457200"/>
            <a:ext cx="6096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20617" name="Picture 137" descr="Publish What You Pa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9938" y="381000"/>
            <a:ext cx="754062"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Espace réservé de la date 3"/>
          <p:cNvSpPr>
            <a:spLocks noGrp="1"/>
          </p:cNvSpPr>
          <p:nvPr>
            <p:ph type="dt" sz="half" idx="10"/>
          </p:nvPr>
        </p:nvSpPr>
        <p:spPr/>
        <p:txBody>
          <a:bodyPr/>
          <a:lstStyle/>
          <a:p>
            <a:r>
              <a:rPr lang="en-GB"/>
              <a:t>Monday, May 14 2012</a:t>
            </a:r>
          </a:p>
        </p:txBody>
      </p:sp>
      <p:sp>
        <p:nvSpPr>
          <p:cNvPr id="29" name="Espace réservé du pied de page 4"/>
          <p:cNvSpPr>
            <a:spLocks noGrp="1"/>
          </p:cNvSpPr>
          <p:nvPr>
            <p:ph type="ftr" sz="quarter" idx="11"/>
          </p:nvPr>
        </p:nvSpPr>
        <p:spPr/>
        <p:txBody>
          <a:bodyPr/>
          <a:lstStyle/>
          <a:p>
            <a:r>
              <a:rPr lang="en-GB"/>
              <a:t>East African Trade Union Confederation Workshop-Zanzibar</a:t>
            </a:r>
          </a:p>
        </p:txBody>
      </p:sp>
      <p:sp>
        <p:nvSpPr>
          <p:cNvPr id="30" name="Espace réservé du numéro de diapositive 5"/>
          <p:cNvSpPr>
            <a:spLocks noGrp="1"/>
          </p:cNvSpPr>
          <p:nvPr>
            <p:ph type="sldNum" sz="quarter" idx="12"/>
          </p:nvPr>
        </p:nvSpPr>
        <p:spPr/>
        <p:txBody>
          <a:bodyPr/>
          <a:lstStyle/>
          <a:p>
            <a:fld id="{DFBAF105-BCE5-491B-9D2B-72DBB29357B3}" type="slidenum">
              <a:rPr lang="en-GB"/>
              <a:pPr/>
              <a:t>31</a:t>
            </a:fld>
            <a:endParaRPr lang="en-GB"/>
          </a:p>
        </p:txBody>
      </p:sp>
      <p:sp>
        <p:nvSpPr>
          <p:cNvPr id="22530" name="Rectangle 2"/>
          <p:cNvSpPr>
            <a:spLocks noGrp="1" noChangeArrowheads="1"/>
          </p:cNvSpPr>
          <p:nvPr>
            <p:ph type="title"/>
          </p:nvPr>
        </p:nvSpPr>
        <p:spPr/>
        <p:txBody>
          <a:bodyPr/>
          <a:lstStyle/>
          <a:p>
            <a:r>
              <a:rPr lang="en-GB" sz="4000"/>
              <a:t>Extractive Industries Status: Tanzania</a:t>
            </a:r>
            <a:r>
              <a:rPr lang="en-GB"/>
              <a:t> </a:t>
            </a:r>
            <a:r>
              <a:rPr lang="en-GB" sz="2000" b="1"/>
              <a:t>Contributions of major taxes 1999/2000 to 2009/2010 by percentage</a:t>
            </a:r>
          </a:p>
        </p:txBody>
      </p:sp>
      <p:pic>
        <p:nvPicPr>
          <p:cNvPr id="22532" name="Picture 4" descr="Publish What You Pa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9938" y="381000"/>
            <a:ext cx="754062"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5" descr="ForDIA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457200"/>
            <a:ext cx="6096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graphicFrame>
        <p:nvGraphicFramePr>
          <p:cNvPr id="22579" name="Group 51"/>
          <p:cNvGraphicFramePr>
            <a:graphicFrameLocks noGrp="1"/>
          </p:cNvGraphicFramePr>
          <p:nvPr>
            <p:ph type="tbl" idx="1"/>
          </p:nvPr>
        </p:nvGraphicFramePr>
        <p:xfrm>
          <a:off x="457200" y="1600200"/>
          <a:ext cx="8229600" cy="4511679"/>
        </p:xfrm>
        <a:graphic>
          <a:graphicData uri="http://schemas.openxmlformats.org/drawingml/2006/table">
            <a:tbl>
              <a:tblPr/>
              <a:tblGrid>
                <a:gridCol w="5084763"/>
                <a:gridCol w="3144837"/>
              </a:tblGrid>
              <a:tr h="5032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Type of Tax</a:t>
                      </a:r>
                      <a:endParaRPr kumimoji="0" lang="en-US" sz="20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Average</a:t>
                      </a:r>
                      <a:endParaRPr kumimoji="0" lang="en-US" sz="20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cap="flat">
                      <a:noFill/>
                    </a:lnR>
                    <a:lnT cap="flat">
                      <a:noFill/>
                    </a:lnT>
                    <a:lnB>
                      <a:noFill/>
                    </a:lnB>
                    <a:lnTlToBr>
                      <a:noFill/>
                    </a:lnTlToBr>
                    <a:lnBlToTr>
                      <a:noFill/>
                    </a:lnBlToTr>
                    <a:noFill/>
                  </a:tcPr>
                </a:tc>
              </a:tr>
              <a:tr h="5032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Labor Taxes</a:t>
                      </a:r>
                      <a:endParaRPr kumimoji="0" lang="en-US" sz="2000" b="1"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54.5</a:t>
                      </a:r>
                      <a:endParaRPr kumimoji="0" lang="en-US" sz="2000" b="1"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cap="flat">
                      <a:noFill/>
                    </a:lnR>
                    <a:lnT>
                      <a:noFill/>
                    </a:lnT>
                    <a:lnB>
                      <a:noFill/>
                    </a:lnB>
                    <a:lnTlToBr>
                      <a:noFill/>
                    </a:lnTlToBr>
                    <a:lnBlToTr>
                      <a:noFill/>
                    </a:lnBlToTr>
                    <a:noFill/>
                  </a:tcPr>
                </a:tc>
              </a:tr>
              <a:tr h="5016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Stamp Duty</a:t>
                      </a:r>
                      <a:endParaRPr kumimoji="0" lang="en-US" sz="20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0.3</a:t>
                      </a:r>
                      <a:endParaRPr kumimoji="0" lang="en-US" sz="20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cap="flat">
                      <a:noFill/>
                    </a:lnR>
                    <a:lnT>
                      <a:noFill/>
                    </a:lnT>
                    <a:lnB>
                      <a:noFill/>
                    </a:lnB>
                    <a:lnTlToBr>
                      <a:noFill/>
                    </a:lnTlToBr>
                    <a:lnBlToTr>
                      <a:noFill/>
                    </a:lnBlToTr>
                    <a:noFill/>
                  </a:tcPr>
                </a:tc>
              </a:tr>
              <a:tr h="5032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Road Toll</a:t>
                      </a:r>
                      <a:endParaRPr kumimoji="0" lang="en-US" sz="20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a:t>
                      </a:r>
                      <a:endParaRPr kumimoji="0" lang="en-US" sz="20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cap="flat">
                      <a:noFill/>
                    </a:lnR>
                    <a:lnT>
                      <a:noFill/>
                    </a:lnT>
                    <a:lnB>
                      <a:noFill/>
                    </a:lnB>
                    <a:lnTlToBr>
                      <a:noFill/>
                    </a:lnTlToBr>
                    <a:lnBlToTr>
                      <a:noFill/>
                    </a:lnBlToTr>
                    <a:noFill/>
                  </a:tcPr>
                </a:tc>
              </a:tr>
              <a:tr h="5032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Mining Lease</a:t>
                      </a:r>
                      <a:endParaRPr kumimoji="0" lang="en-US" sz="20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0.9</a:t>
                      </a:r>
                      <a:endParaRPr kumimoji="0" lang="en-US" sz="20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cap="flat">
                      <a:noFill/>
                    </a:lnR>
                    <a:lnT>
                      <a:noFill/>
                    </a:lnT>
                    <a:lnB>
                      <a:noFill/>
                    </a:lnB>
                    <a:lnTlToBr>
                      <a:noFill/>
                    </a:lnTlToBr>
                    <a:lnBlToTr>
                      <a:noFill/>
                    </a:lnBlToTr>
                    <a:noFill/>
                  </a:tcPr>
                </a:tc>
              </a:tr>
              <a:tr h="5032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Royalty</a:t>
                      </a:r>
                      <a:endParaRPr kumimoji="0" lang="en-US" sz="2000" b="1"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34.0</a:t>
                      </a:r>
                      <a:endParaRPr kumimoji="0" lang="en-US" sz="2000" b="1"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cap="flat">
                      <a:noFill/>
                    </a:lnR>
                    <a:lnT>
                      <a:noFill/>
                    </a:lnT>
                    <a:lnB>
                      <a:noFill/>
                    </a:lnB>
                    <a:lnTlToBr>
                      <a:noFill/>
                    </a:lnTlToBr>
                    <a:lnBlToTr>
                      <a:noFill/>
                    </a:lnBlToTr>
                    <a:noFill/>
                  </a:tcPr>
                </a:tc>
              </a:tr>
              <a:tr h="4873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Import Duty</a:t>
                      </a:r>
                      <a:endParaRPr kumimoji="0" lang="en-US" sz="20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4.8</a:t>
                      </a:r>
                      <a:endParaRPr kumimoji="0" lang="en-US" sz="20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cap="flat">
                      <a:noFill/>
                    </a:lnR>
                    <a:lnT>
                      <a:noFill/>
                    </a:lnT>
                    <a:lnB>
                      <a:noFill/>
                    </a:lnB>
                    <a:lnTlToBr>
                      <a:noFill/>
                    </a:lnTlToBr>
                    <a:lnBlToTr>
                      <a:noFill/>
                    </a:lnBlToTr>
                    <a:noFill/>
                  </a:tcPr>
                </a:tc>
              </a:tr>
              <a:tr h="5032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Income Tax</a:t>
                      </a:r>
                      <a:endParaRPr kumimoji="0" lang="en-US" sz="2000" b="1"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1.1</a:t>
                      </a:r>
                      <a:endParaRPr kumimoji="0" lang="en-US" sz="2000" b="1"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cap="flat">
                      <a:noFill/>
                    </a:lnR>
                    <a:lnT>
                      <a:noFill/>
                    </a:lnT>
                    <a:lnB>
                      <a:noFill/>
                    </a:lnB>
                    <a:lnTlToBr>
                      <a:noFill/>
                    </a:lnTlToBr>
                    <a:lnBlToTr>
                      <a:noFill/>
                    </a:lnBlToTr>
                    <a:noFill/>
                  </a:tcPr>
                </a:tc>
              </a:tr>
              <a:tr h="5032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Others</a:t>
                      </a:r>
                      <a:endParaRPr kumimoji="0" lang="en-US" sz="20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2.5</a:t>
                      </a:r>
                      <a:endParaRPr kumimoji="0" lang="en-US" sz="20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3"/>
          <p:cNvSpPr>
            <a:spLocks noGrp="1"/>
          </p:cNvSpPr>
          <p:nvPr>
            <p:ph type="dt" sz="half" idx="10"/>
          </p:nvPr>
        </p:nvSpPr>
        <p:spPr/>
        <p:txBody>
          <a:bodyPr/>
          <a:lstStyle/>
          <a:p>
            <a:r>
              <a:rPr lang="en-GB"/>
              <a:t>Monday, May 14 2012</a:t>
            </a:r>
          </a:p>
        </p:txBody>
      </p:sp>
      <p:sp>
        <p:nvSpPr>
          <p:cNvPr id="7" name="Espace réservé du pied de page 4"/>
          <p:cNvSpPr>
            <a:spLocks noGrp="1"/>
          </p:cNvSpPr>
          <p:nvPr>
            <p:ph type="ftr" sz="quarter" idx="11"/>
          </p:nvPr>
        </p:nvSpPr>
        <p:spPr/>
        <p:txBody>
          <a:bodyPr/>
          <a:lstStyle/>
          <a:p>
            <a:r>
              <a:rPr lang="en-GB"/>
              <a:t>East African Trade Union Confederation Workshop-Zanzibar</a:t>
            </a:r>
          </a:p>
        </p:txBody>
      </p:sp>
      <p:sp>
        <p:nvSpPr>
          <p:cNvPr id="8" name="Espace réservé du numéro de diapositive 5"/>
          <p:cNvSpPr>
            <a:spLocks noGrp="1"/>
          </p:cNvSpPr>
          <p:nvPr>
            <p:ph type="sldNum" sz="quarter" idx="12"/>
          </p:nvPr>
        </p:nvSpPr>
        <p:spPr/>
        <p:txBody>
          <a:bodyPr/>
          <a:lstStyle/>
          <a:p>
            <a:fld id="{24078DCF-243A-4433-B3B8-3E6CFA764E96}" type="slidenum">
              <a:rPr lang="en-GB"/>
              <a:pPr/>
              <a:t>32</a:t>
            </a:fld>
            <a:endParaRPr lang="en-GB"/>
          </a:p>
        </p:txBody>
      </p:sp>
      <p:sp>
        <p:nvSpPr>
          <p:cNvPr id="24578" name="Rectangle 2"/>
          <p:cNvSpPr>
            <a:spLocks noGrp="1" noChangeArrowheads="1"/>
          </p:cNvSpPr>
          <p:nvPr>
            <p:ph type="title"/>
          </p:nvPr>
        </p:nvSpPr>
        <p:spPr>
          <a:xfrm>
            <a:off x="457200" y="304800"/>
            <a:ext cx="8229600" cy="1143000"/>
          </a:xfrm>
        </p:spPr>
        <p:txBody>
          <a:bodyPr/>
          <a:lstStyle/>
          <a:p>
            <a:r>
              <a:rPr lang="en-GB" sz="4000"/>
              <a:t>Extractive Industries Status: Tanzania</a:t>
            </a:r>
          </a:p>
        </p:txBody>
      </p:sp>
      <p:sp>
        <p:nvSpPr>
          <p:cNvPr id="24579" name="Rectangle 3"/>
          <p:cNvSpPr>
            <a:spLocks noGrp="1" noChangeArrowheads="1"/>
          </p:cNvSpPr>
          <p:nvPr>
            <p:ph type="body" idx="1"/>
          </p:nvPr>
        </p:nvSpPr>
        <p:spPr/>
        <p:txBody>
          <a:bodyPr/>
          <a:lstStyle/>
          <a:p>
            <a:pPr>
              <a:lnSpc>
                <a:spcPct val="80000"/>
              </a:lnSpc>
              <a:buFontTx/>
              <a:buNone/>
            </a:pPr>
            <a:r>
              <a:rPr lang="en-US" sz="1900"/>
              <a:t>Issues Around Extractive Industries in Tanzania</a:t>
            </a:r>
          </a:p>
          <a:p>
            <a:pPr>
              <a:lnSpc>
                <a:spcPct val="80000"/>
              </a:lnSpc>
            </a:pPr>
            <a:r>
              <a:rPr lang="en-GB" sz="1900" b="1"/>
              <a:t>Public voices on</a:t>
            </a:r>
          </a:p>
          <a:p>
            <a:pPr lvl="1">
              <a:lnSpc>
                <a:spcPct val="80000"/>
              </a:lnSpc>
            </a:pPr>
            <a:r>
              <a:rPr lang="en-GB" sz="1900"/>
              <a:t>Increasing levels of poverty (resource curse?) - Human Development Reports.</a:t>
            </a:r>
          </a:p>
          <a:p>
            <a:pPr lvl="1">
              <a:lnSpc>
                <a:spcPct val="80000"/>
              </a:lnSpc>
            </a:pPr>
            <a:r>
              <a:rPr lang="en-GB" sz="1900"/>
              <a:t>Dissatisfaction with foreign investors’ role/operations (Extractive Industries).</a:t>
            </a:r>
          </a:p>
          <a:p>
            <a:pPr lvl="1">
              <a:lnSpc>
                <a:spcPct val="80000"/>
              </a:lnSpc>
            </a:pPr>
            <a:r>
              <a:rPr lang="en-GB" sz="1900"/>
              <a:t>Lack of transparency and accountability in MDAs and PSAs [Revenues from EI]</a:t>
            </a:r>
          </a:p>
          <a:p>
            <a:pPr lvl="1">
              <a:lnSpc>
                <a:spcPct val="80000"/>
              </a:lnSpc>
            </a:pPr>
            <a:r>
              <a:rPr lang="en-GB" sz="1900"/>
              <a:t>Human rights and environmental concerns of mining companies </a:t>
            </a:r>
          </a:p>
          <a:p>
            <a:pPr>
              <a:lnSpc>
                <a:spcPct val="80000"/>
              </a:lnSpc>
            </a:pPr>
            <a:r>
              <a:rPr lang="en-GB" sz="1900" b="1"/>
              <a:t>Government Responses</a:t>
            </a:r>
          </a:p>
          <a:p>
            <a:pPr lvl="1">
              <a:lnSpc>
                <a:spcPct val="80000"/>
              </a:lnSpc>
            </a:pPr>
            <a:r>
              <a:rPr lang="en-GB" sz="1900"/>
              <a:t>Formation of the Mboma Committee, which was tasked with recommending the best way forward on managing frequent conflict between small-scale gemstone miners and Tanzanite One, a large-scale miner at Mererani.</a:t>
            </a:r>
          </a:p>
          <a:p>
            <a:pPr lvl="1">
              <a:lnSpc>
                <a:spcPct val="80000"/>
              </a:lnSpc>
            </a:pPr>
            <a:r>
              <a:rPr lang="en-GB" sz="1900"/>
              <a:t>The Kipokola Committee (2004) charged to recommend on the reform of the mining policy, participation of the government in mining ventures and review of the tax regime in the sector with a view to reviewing tax exemptions.</a:t>
            </a:r>
          </a:p>
          <a:p>
            <a:pPr>
              <a:lnSpc>
                <a:spcPct val="80000"/>
              </a:lnSpc>
              <a:buFontTx/>
              <a:buNone/>
            </a:pPr>
            <a:endParaRPr lang="en-GB" sz="1600"/>
          </a:p>
        </p:txBody>
      </p:sp>
      <p:pic>
        <p:nvPicPr>
          <p:cNvPr id="24580" name="Picture 4" descr="ForDIA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457200"/>
            <a:ext cx="6096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24581" name="Picture 5" descr="Publish What You Pa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9938" y="381000"/>
            <a:ext cx="754062"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3"/>
          <p:cNvSpPr>
            <a:spLocks noGrp="1"/>
          </p:cNvSpPr>
          <p:nvPr>
            <p:ph type="dt" sz="half" idx="10"/>
          </p:nvPr>
        </p:nvSpPr>
        <p:spPr/>
        <p:txBody>
          <a:bodyPr/>
          <a:lstStyle/>
          <a:p>
            <a:r>
              <a:rPr lang="en-GB"/>
              <a:t>Monday, May 14 2012</a:t>
            </a:r>
          </a:p>
        </p:txBody>
      </p:sp>
      <p:sp>
        <p:nvSpPr>
          <p:cNvPr id="7" name="Espace réservé du pied de page 4"/>
          <p:cNvSpPr>
            <a:spLocks noGrp="1"/>
          </p:cNvSpPr>
          <p:nvPr>
            <p:ph type="ftr" sz="quarter" idx="11"/>
          </p:nvPr>
        </p:nvSpPr>
        <p:spPr/>
        <p:txBody>
          <a:bodyPr/>
          <a:lstStyle/>
          <a:p>
            <a:r>
              <a:rPr lang="en-GB"/>
              <a:t>East African Trade Union Confederation Workshop-Zanzibar</a:t>
            </a:r>
          </a:p>
        </p:txBody>
      </p:sp>
      <p:sp>
        <p:nvSpPr>
          <p:cNvPr id="8" name="Espace réservé du numéro de diapositive 5"/>
          <p:cNvSpPr>
            <a:spLocks noGrp="1"/>
          </p:cNvSpPr>
          <p:nvPr>
            <p:ph type="sldNum" sz="quarter" idx="12"/>
          </p:nvPr>
        </p:nvSpPr>
        <p:spPr/>
        <p:txBody>
          <a:bodyPr/>
          <a:lstStyle/>
          <a:p>
            <a:fld id="{BEB4AD80-271B-40BA-8937-57672F29C8E7}" type="slidenum">
              <a:rPr lang="en-GB"/>
              <a:pPr/>
              <a:t>33</a:t>
            </a:fld>
            <a:endParaRPr lang="en-GB"/>
          </a:p>
        </p:txBody>
      </p:sp>
      <p:sp>
        <p:nvSpPr>
          <p:cNvPr id="25602" name="Rectangle 2"/>
          <p:cNvSpPr>
            <a:spLocks noGrp="1" noChangeArrowheads="1"/>
          </p:cNvSpPr>
          <p:nvPr>
            <p:ph type="title"/>
          </p:nvPr>
        </p:nvSpPr>
        <p:spPr/>
        <p:txBody>
          <a:bodyPr/>
          <a:lstStyle/>
          <a:p>
            <a:r>
              <a:rPr lang="en-GB" sz="4000"/>
              <a:t>Extractive Industries Status: Tanzania</a:t>
            </a:r>
          </a:p>
        </p:txBody>
      </p:sp>
      <p:sp>
        <p:nvSpPr>
          <p:cNvPr id="25603" name="Rectangle 3"/>
          <p:cNvSpPr>
            <a:spLocks noGrp="1" noChangeArrowheads="1"/>
          </p:cNvSpPr>
          <p:nvPr>
            <p:ph type="body" idx="1"/>
          </p:nvPr>
        </p:nvSpPr>
        <p:spPr/>
        <p:txBody>
          <a:bodyPr/>
          <a:lstStyle/>
          <a:p>
            <a:pPr lvl="1">
              <a:lnSpc>
                <a:spcPct val="80000"/>
              </a:lnSpc>
            </a:pPr>
            <a:r>
              <a:rPr lang="en-GB" sz="2400"/>
              <a:t>The Masha Committee (2006) had the mandate to examine existing mining contracts and the tax regime. </a:t>
            </a:r>
          </a:p>
          <a:p>
            <a:pPr lvl="1">
              <a:lnSpc>
                <a:spcPct val="80000"/>
              </a:lnSpc>
            </a:pPr>
            <a:r>
              <a:rPr lang="en-GB" sz="2400"/>
              <a:t>The Bukuku Committee (2007) was formed to implement the Masha Committee’s recommendations. This led the government to review corporate tax and large-scale mines started to pay $200,000 to district councils hosting mining activities.</a:t>
            </a:r>
          </a:p>
          <a:p>
            <a:pPr lvl="1">
              <a:lnSpc>
                <a:spcPct val="80000"/>
              </a:lnSpc>
            </a:pPr>
            <a:r>
              <a:rPr lang="en-GB" sz="2400"/>
              <a:t>Finally, the government formed the Bomani Committee (2007), whose mandate was to collect a wide range of views from within and outside the country on the best way forward for improving the mining sector in Tanzania</a:t>
            </a:r>
          </a:p>
          <a:p>
            <a:pPr lvl="1">
              <a:lnSpc>
                <a:spcPct val="80000"/>
              </a:lnSpc>
            </a:pPr>
            <a:r>
              <a:rPr lang="en-US" sz="2000"/>
              <a:t>Repealing of Mining Policy and Act (New Policy 2009; Mining Act 2010).</a:t>
            </a:r>
          </a:p>
          <a:p>
            <a:pPr lvl="1">
              <a:lnSpc>
                <a:spcPct val="80000"/>
              </a:lnSpc>
            </a:pPr>
            <a:endParaRPr lang="en-GB" sz="2700"/>
          </a:p>
          <a:p>
            <a:pPr>
              <a:lnSpc>
                <a:spcPct val="80000"/>
              </a:lnSpc>
              <a:buFontTx/>
              <a:buNone/>
            </a:pPr>
            <a:endParaRPr lang="en-GB" sz="2800"/>
          </a:p>
        </p:txBody>
      </p:sp>
      <p:pic>
        <p:nvPicPr>
          <p:cNvPr id="25604" name="Picture 4" descr="ForDIA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457200"/>
            <a:ext cx="6096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25605" name="Picture 5" descr="Publish What You Pa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9938" y="381000"/>
            <a:ext cx="754062"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3"/>
          <p:cNvSpPr>
            <a:spLocks noGrp="1"/>
          </p:cNvSpPr>
          <p:nvPr>
            <p:ph type="dt" sz="half" idx="10"/>
          </p:nvPr>
        </p:nvSpPr>
        <p:spPr/>
        <p:txBody>
          <a:bodyPr/>
          <a:lstStyle/>
          <a:p>
            <a:r>
              <a:rPr lang="en-GB"/>
              <a:t>Monday, May 14 2012</a:t>
            </a:r>
          </a:p>
        </p:txBody>
      </p:sp>
      <p:sp>
        <p:nvSpPr>
          <p:cNvPr id="7" name="Espace réservé du pied de page 4"/>
          <p:cNvSpPr>
            <a:spLocks noGrp="1"/>
          </p:cNvSpPr>
          <p:nvPr>
            <p:ph type="ftr" sz="quarter" idx="11"/>
          </p:nvPr>
        </p:nvSpPr>
        <p:spPr/>
        <p:txBody>
          <a:bodyPr/>
          <a:lstStyle/>
          <a:p>
            <a:r>
              <a:rPr lang="en-GB"/>
              <a:t>East African Trade Union Confederation Workshop-Zanzibar</a:t>
            </a:r>
          </a:p>
        </p:txBody>
      </p:sp>
      <p:sp>
        <p:nvSpPr>
          <p:cNvPr id="8" name="Espace réservé du numéro de diapositive 5"/>
          <p:cNvSpPr>
            <a:spLocks noGrp="1"/>
          </p:cNvSpPr>
          <p:nvPr>
            <p:ph type="sldNum" sz="quarter" idx="12"/>
          </p:nvPr>
        </p:nvSpPr>
        <p:spPr/>
        <p:txBody>
          <a:bodyPr/>
          <a:lstStyle/>
          <a:p>
            <a:fld id="{AE4B320E-3F14-41AD-B001-483A4301AC98}" type="slidenum">
              <a:rPr lang="en-GB"/>
              <a:pPr/>
              <a:t>34</a:t>
            </a:fld>
            <a:endParaRPr lang="en-GB"/>
          </a:p>
        </p:txBody>
      </p:sp>
      <p:sp>
        <p:nvSpPr>
          <p:cNvPr id="26626" name="Rectangle 2"/>
          <p:cNvSpPr>
            <a:spLocks noGrp="1" noChangeArrowheads="1"/>
          </p:cNvSpPr>
          <p:nvPr>
            <p:ph type="title"/>
          </p:nvPr>
        </p:nvSpPr>
        <p:spPr/>
        <p:txBody>
          <a:bodyPr/>
          <a:lstStyle/>
          <a:p>
            <a:r>
              <a:rPr lang="en-GB" sz="4000"/>
              <a:t>EITI: Essence and What It Entails</a:t>
            </a:r>
          </a:p>
        </p:txBody>
      </p:sp>
      <p:pic>
        <p:nvPicPr>
          <p:cNvPr id="26628" name="Picture 4" descr="ForDIA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457200"/>
            <a:ext cx="6096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26629" name="Picture 5" descr="Publish What You Pa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9938" y="381000"/>
            <a:ext cx="754062"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0" name="Picture 2" descr="C:\Users\Anders\Desktop\howeitiworks4.png"/>
          <p:cNvPicPr>
            <a:picLocks noChangeAspect="1" noChangeArrowheads="1"/>
          </p:cNvPicPr>
          <p:nvPr>
            <p:ph type="body" idx="1"/>
          </p:nvPr>
        </p:nvPicPr>
        <p:blipFill>
          <a:blip r:embed="rId4">
            <a:extLst>
              <a:ext uri="{28A0092B-C50C-407E-A947-70E740481C1C}">
                <a14:useLocalDpi xmlns:a14="http://schemas.microsoft.com/office/drawing/2010/main" val="0"/>
              </a:ext>
            </a:extLst>
          </a:blip>
          <a:srcRect/>
          <a:stretch>
            <a:fillRect/>
          </a:stretch>
        </p:blipFill>
        <p:spPr>
          <a:xfrm>
            <a:off x="536575" y="1600200"/>
            <a:ext cx="8069263" cy="45259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Espace réservé de la date 3"/>
          <p:cNvSpPr>
            <a:spLocks noGrp="1"/>
          </p:cNvSpPr>
          <p:nvPr>
            <p:ph type="dt" sz="half" idx="10"/>
          </p:nvPr>
        </p:nvSpPr>
        <p:spPr/>
        <p:txBody>
          <a:bodyPr/>
          <a:lstStyle/>
          <a:p>
            <a:r>
              <a:rPr lang="en-GB"/>
              <a:t>Monday, May 14 2012</a:t>
            </a:r>
          </a:p>
        </p:txBody>
      </p:sp>
      <p:sp>
        <p:nvSpPr>
          <p:cNvPr id="32" name="Espace réservé du pied de page 4"/>
          <p:cNvSpPr>
            <a:spLocks noGrp="1"/>
          </p:cNvSpPr>
          <p:nvPr>
            <p:ph type="ftr" sz="quarter" idx="11"/>
          </p:nvPr>
        </p:nvSpPr>
        <p:spPr/>
        <p:txBody>
          <a:bodyPr/>
          <a:lstStyle/>
          <a:p>
            <a:r>
              <a:rPr lang="en-GB"/>
              <a:t>East African Trade Union Confederation Workshop-Zanzibar</a:t>
            </a:r>
          </a:p>
        </p:txBody>
      </p:sp>
      <p:sp>
        <p:nvSpPr>
          <p:cNvPr id="33" name="Espace réservé du numéro de diapositive 5"/>
          <p:cNvSpPr>
            <a:spLocks noGrp="1"/>
          </p:cNvSpPr>
          <p:nvPr>
            <p:ph type="sldNum" sz="quarter" idx="12"/>
          </p:nvPr>
        </p:nvSpPr>
        <p:spPr/>
        <p:txBody>
          <a:bodyPr/>
          <a:lstStyle/>
          <a:p>
            <a:fld id="{7DF8A178-B5B7-4A59-8249-52AAB97B40A3}" type="slidenum">
              <a:rPr lang="en-GB"/>
              <a:pPr/>
              <a:t>35</a:t>
            </a:fld>
            <a:endParaRPr lang="en-GB"/>
          </a:p>
        </p:txBody>
      </p:sp>
      <p:sp>
        <p:nvSpPr>
          <p:cNvPr id="27650" name="Rectangle 2"/>
          <p:cNvSpPr>
            <a:spLocks noGrp="1" noChangeArrowheads="1"/>
          </p:cNvSpPr>
          <p:nvPr>
            <p:ph type="title"/>
          </p:nvPr>
        </p:nvSpPr>
        <p:spPr/>
        <p:txBody>
          <a:bodyPr/>
          <a:lstStyle/>
          <a:p>
            <a:r>
              <a:rPr lang="nb-NO" sz="4000" b="1">
                <a:solidFill>
                  <a:schemeClr val="tx1"/>
                </a:solidFill>
              </a:rPr>
              <a:t>The EITI Process</a:t>
            </a:r>
            <a:r>
              <a:rPr lang="en-US" sz="4000" b="1">
                <a:solidFill>
                  <a:schemeClr val="tx1"/>
                </a:solidFill>
              </a:rPr>
              <a:t/>
            </a:r>
            <a:br>
              <a:rPr lang="en-US" sz="4000" b="1">
                <a:solidFill>
                  <a:schemeClr val="tx1"/>
                </a:solidFill>
              </a:rPr>
            </a:br>
            <a:endParaRPr lang="en-GB" sz="4000" b="1">
              <a:solidFill>
                <a:schemeClr val="tx1"/>
              </a:solidFill>
            </a:endParaRPr>
          </a:p>
        </p:txBody>
      </p:sp>
      <p:sp>
        <p:nvSpPr>
          <p:cNvPr id="27651" name="Rectangle 3"/>
          <p:cNvSpPr>
            <a:spLocks noGrp="1" noChangeArrowheads="1"/>
          </p:cNvSpPr>
          <p:nvPr>
            <p:ph type="body" idx="1"/>
          </p:nvPr>
        </p:nvSpPr>
        <p:spPr>
          <a:xfrm>
            <a:off x="1295400" y="1600200"/>
            <a:ext cx="7391400" cy="4065588"/>
          </a:xfrm>
        </p:spPr>
        <p:txBody>
          <a:bodyPr/>
          <a:lstStyle/>
          <a:p>
            <a:endParaRPr lang="fr-FR"/>
          </a:p>
        </p:txBody>
      </p:sp>
      <p:grpSp>
        <p:nvGrpSpPr>
          <p:cNvPr id="2" name="Group 3"/>
          <p:cNvGrpSpPr>
            <a:grpSpLocks/>
          </p:cNvGrpSpPr>
          <p:nvPr/>
        </p:nvGrpSpPr>
        <p:grpSpPr bwMode="auto">
          <a:xfrm>
            <a:off x="785813" y="3143250"/>
            <a:ext cx="2857500" cy="2428875"/>
            <a:chOff x="352" y="1980"/>
            <a:chExt cx="1919" cy="1539"/>
          </a:xfrm>
        </p:grpSpPr>
        <p:grpSp>
          <p:nvGrpSpPr>
            <p:cNvPr id="27654" name="Group 4"/>
            <p:cNvGrpSpPr>
              <a:grpSpLocks/>
            </p:cNvGrpSpPr>
            <p:nvPr/>
          </p:nvGrpSpPr>
          <p:grpSpPr bwMode="auto">
            <a:xfrm>
              <a:off x="352" y="1980"/>
              <a:ext cx="1919" cy="1044"/>
              <a:chOff x="352" y="1980"/>
              <a:chExt cx="1919" cy="1044"/>
            </a:xfrm>
          </p:grpSpPr>
          <p:sp>
            <p:nvSpPr>
              <p:cNvPr id="27655" name="AutoShape 5"/>
              <p:cNvSpPr>
                <a:spLocks noChangeArrowheads="1"/>
              </p:cNvSpPr>
              <p:nvPr/>
            </p:nvSpPr>
            <p:spPr bwMode="auto">
              <a:xfrm>
                <a:off x="352" y="1980"/>
                <a:ext cx="933" cy="1040"/>
              </a:xfrm>
              <a:prstGeom prst="chevron">
                <a:avLst>
                  <a:gd name="adj" fmla="val 16708"/>
                </a:avLst>
              </a:prstGeom>
              <a:solidFill>
                <a:srgbClr val="C0C0C0"/>
              </a:solidFill>
              <a:ln w="19050" cap="rnd">
                <a:solidFill>
                  <a:srgbClr val="000000"/>
                </a:solidFill>
                <a:prstDash val="sysDot"/>
                <a:miter lim="800000"/>
                <a:headEnd/>
                <a:tailEnd/>
              </a:ln>
            </p:spPr>
            <p:txBody>
              <a:bodyPr lIns="52103" tIns="26051" rIns="52103" bIns="26051" anchor="ctr"/>
              <a:lstStyle/>
              <a:p>
                <a:pPr algn="ctr"/>
                <a:r>
                  <a:rPr lang="en-US" sz="1200">
                    <a:latin typeface="Antique Olive" pitchFamily="34" charset="0"/>
                  </a:rPr>
                  <a:t>Award of licenses</a:t>
                </a:r>
              </a:p>
              <a:p>
                <a:pPr algn="ctr"/>
                <a:r>
                  <a:rPr lang="en-US" sz="1200">
                    <a:latin typeface="Antique Olive" pitchFamily="34" charset="0"/>
                  </a:rPr>
                  <a:t>&amp;</a:t>
                </a:r>
              </a:p>
              <a:p>
                <a:pPr algn="ctr"/>
                <a:r>
                  <a:rPr lang="en-US" sz="1200">
                    <a:latin typeface="Antique Olive" pitchFamily="34" charset="0"/>
                  </a:rPr>
                  <a:t>contracts</a:t>
                </a:r>
              </a:p>
            </p:txBody>
          </p:sp>
          <p:sp>
            <p:nvSpPr>
              <p:cNvPr id="27656" name="AutoShape 6"/>
              <p:cNvSpPr>
                <a:spLocks noChangeArrowheads="1"/>
              </p:cNvSpPr>
              <p:nvPr/>
            </p:nvSpPr>
            <p:spPr bwMode="auto">
              <a:xfrm>
                <a:off x="1285" y="1980"/>
                <a:ext cx="986" cy="1044"/>
              </a:xfrm>
              <a:prstGeom prst="chevron">
                <a:avLst>
                  <a:gd name="adj" fmla="val 15634"/>
                </a:avLst>
              </a:prstGeom>
              <a:solidFill>
                <a:srgbClr val="C0C0C0"/>
              </a:solidFill>
              <a:ln w="19050" cap="rnd">
                <a:solidFill>
                  <a:srgbClr val="000000"/>
                </a:solidFill>
                <a:prstDash val="sysDot"/>
                <a:miter lim="800000"/>
                <a:headEnd/>
                <a:tailEnd/>
              </a:ln>
            </p:spPr>
            <p:txBody>
              <a:bodyPr lIns="86400" tIns="26051" rIns="52103" bIns="26051" anchor="ctr"/>
              <a:lstStyle/>
              <a:p>
                <a:pPr algn="ctr"/>
                <a:r>
                  <a:rPr lang="en-US" sz="1100">
                    <a:latin typeface="Antique Olive" pitchFamily="34" charset="0"/>
                  </a:rPr>
                  <a:t>Regulation</a:t>
                </a:r>
              </a:p>
              <a:p>
                <a:pPr algn="ctr"/>
                <a:r>
                  <a:rPr lang="en-US" sz="1100">
                    <a:latin typeface="Antique Olive" pitchFamily="34" charset="0"/>
                  </a:rPr>
                  <a:t>&amp;</a:t>
                </a:r>
              </a:p>
              <a:p>
                <a:pPr algn="ctr"/>
                <a:r>
                  <a:rPr lang="en-US" sz="1100">
                    <a:latin typeface="Antique Olive" pitchFamily="34" charset="0"/>
                  </a:rPr>
                  <a:t> monitoring of operations</a:t>
                </a:r>
              </a:p>
            </p:txBody>
          </p:sp>
        </p:grpSp>
        <p:grpSp>
          <p:nvGrpSpPr>
            <p:cNvPr id="27657" name="Group 7"/>
            <p:cNvGrpSpPr>
              <a:grpSpLocks/>
            </p:cNvGrpSpPr>
            <p:nvPr/>
          </p:nvGrpSpPr>
          <p:grpSpPr bwMode="auto">
            <a:xfrm>
              <a:off x="749" y="3067"/>
              <a:ext cx="1366" cy="452"/>
              <a:chOff x="749" y="3067"/>
              <a:chExt cx="1366" cy="452"/>
            </a:xfrm>
          </p:grpSpPr>
          <p:sp>
            <p:nvSpPr>
              <p:cNvPr id="27658" name="Arc 8"/>
              <p:cNvSpPr>
                <a:spLocks/>
              </p:cNvSpPr>
              <p:nvPr/>
            </p:nvSpPr>
            <p:spPr bwMode="auto">
              <a:xfrm rot="10800000">
                <a:off x="749" y="3067"/>
                <a:ext cx="1366" cy="45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63500" cap="rnd">
                <a:solidFill>
                  <a:srgbClr val="FF6600"/>
                </a:solidFill>
                <a:prstDash val="sysDot"/>
                <a:round/>
                <a:headEnd/>
                <a:tailEnd type="stealth" w="med" len="med"/>
              </a:ln>
              <a:extLst>
                <a:ext uri="{909E8E84-426E-40DD-AFC4-6F175D3DCCD1}">
                  <a14:hiddenFill xmlns:a14="http://schemas.microsoft.com/office/drawing/2010/main">
                    <a:solidFill>
                      <a:srgbClr val="FFFFFF"/>
                    </a:solidFill>
                  </a14:hiddenFill>
                </a:ext>
              </a:extLst>
            </p:spPr>
            <p:txBody>
              <a:bodyPr rot="10800000" wrap="none" anchor="ctr"/>
              <a:lstStyle/>
              <a:p>
                <a:endParaRPr lang="fr-FR"/>
              </a:p>
            </p:txBody>
          </p:sp>
          <p:sp>
            <p:nvSpPr>
              <p:cNvPr id="27659" name="Arc 9"/>
              <p:cNvSpPr>
                <a:spLocks/>
              </p:cNvSpPr>
              <p:nvPr/>
            </p:nvSpPr>
            <p:spPr bwMode="auto">
              <a:xfrm rot="10800000">
                <a:off x="1596" y="3112"/>
                <a:ext cx="519" cy="2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63500" cap="rnd">
                <a:solidFill>
                  <a:srgbClr val="FF6600"/>
                </a:solidFill>
                <a:prstDash val="sysDot"/>
                <a:round/>
                <a:headEnd/>
                <a:tailEnd type="stealth" w="med" len="med"/>
              </a:ln>
              <a:extLst>
                <a:ext uri="{909E8E84-426E-40DD-AFC4-6F175D3DCCD1}">
                  <a14:hiddenFill xmlns:a14="http://schemas.microsoft.com/office/drawing/2010/main">
                    <a:solidFill>
                      <a:srgbClr val="FFFFFF"/>
                    </a:solidFill>
                  </a14:hiddenFill>
                </a:ext>
              </a:extLst>
            </p:spPr>
            <p:txBody>
              <a:bodyPr rot="10800000" wrap="none" anchor="ctr"/>
              <a:lstStyle/>
              <a:p>
                <a:endParaRPr lang="fr-FR"/>
              </a:p>
            </p:txBody>
          </p:sp>
        </p:grpSp>
      </p:grpSp>
      <p:sp>
        <p:nvSpPr>
          <p:cNvPr id="175114" name="Rectangle 10"/>
          <p:cNvSpPr>
            <a:spLocks noChangeArrowheads="1"/>
          </p:cNvSpPr>
          <p:nvPr/>
        </p:nvSpPr>
        <p:spPr bwMode="auto">
          <a:xfrm>
            <a:off x="684213" y="6381750"/>
            <a:ext cx="838835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nchor="ctr"/>
          <a:lstStyle/>
          <a:p>
            <a:pPr algn="ctr"/>
            <a:endParaRPr lang="en-US" sz="2000" b="1">
              <a:latin typeface="Calibri" pitchFamily="34" charset="0"/>
            </a:endParaRPr>
          </a:p>
        </p:txBody>
      </p:sp>
      <p:sp>
        <p:nvSpPr>
          <p:cNvPr id="27661" name="Line 11"/>
          <p:cNvSpPr>
            <a:spLocks noChangeShapeType="1"/>
          </p:cNvSpPr>
          <p:nvPr/>
        </p:nvSpPr>
        <p:spPr bwMode="auto">
          <a:xfrm flipV="1">
            <a:off x="4643438" y="4868863"/>
            <a:ext cx="0" cy="431800"/>
          </a:xfrm>
          <a:prstGeom prst="line">
            <a:avLst/>
          </a:prstGeom>
          <a:noFill/>
          <a:ln w="76200">
            <a:solidFill>
              <a:srgbClr val="D77425"/>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grpSp>
        <p:nvGrpSpPr>
          <p:cNvPr id="5" name="Group 12"/>
          <p:cNvGrpSpPr>
            <a:grpSpLocks/>
          </p:cNvGrpSpPr>
          <p:nvPr/>
        </p:nvGrpSpPr>
        <p:grpSpPr bwMode="auto">
          <a:xfrm>
            <a:off x="5724525" y="2852738"/>
            <a:ext cx="3133725" cy="2736850"/>
            <a:chOff x="3645" y="1797"/>
            <a:chExt cx="1974" cy="1724"/>
          </a:xfrm>
        </p:grpSpPr>
        <p:grpSp>
          <p:nvGrpSpPr>
            <p:cNvPr id="27663" name="Group 13"/>
            <p:cNvGrpSpPr>
              <a:grpSpLocks/>
            </p:cNvGrpSpPr>
            <p:nvPr/>
          </p:nvGrpSpPr>
          <p:grpSpPr bwMode="auto">
            <a:xfrm>
              <a:off x="3645" y="1980"/>
              <a:ext cx="1974" cy="1541"/>
              <a:chOff x="3645" y="1980"/>
              <a:chExt cx="1974" cy="1541"/>
            </a:xfrm>
          </p:grpSpPr>
          <p:grpSp>
            <p:nvGrpSpPr>
              <p:cNvPr id="27664" name="Group 14"/>
              <p:cNvGrpSpPr>
                <a:grpSpLocks/>
              </p:cNvGrpSpPr>
              <p:nvPr/>
            </p:nvGrpSpPr>
            <p:grpSpPr bwMode="auto">
              <a:xfrm>
                <a:off x="3645" y="1980"/>
                <a:ext cx="1974" cy="1043"/>
                <a:chOff x="3645" y="1980"/>
                <a:chExt cx="1974" cy="1043"/>
              </a:xfrm>
            </p:grpSpPr>
            <p:sp>
              <p:nvSpPr>
                <p:cNvPr id="27665" name="AutoShape 15"/>
                <p:cNvSpPr>
                  <a:spLocks noChangeArrowheads="1"/>
                </p:cNvSpPr>
                <p:nvPr/>
              </p:nvSpPr>
              <p:spPr bwMode="auto">
                <a:xfrm>
                  <a:off x="3645" y="1980"/>
                  <a:ext cx="990" cy="1043"/>
                </a:xfrm>
                <a:prstGeom prst="chevron">
                  <a:avLst>
                    <a:gd name="adj" fmla="val 15769"/>
                  </a:avLst>
                </a:prstGeom>
                <a:solidFill>
                  <a:srgbClr val="C0C0C0"/>
                </a:solidFill>
                <a:ln w="19050" cap="rnd">
                  <a:solidFill>
                    <a:srgbClr val="000000"/>
                  </a:solidFill>
                  <a:prstDash val="sysDot"/>
                  <a:miter lim="800000"/>
                  <a:headEnd/>
                  <a:tailEnd/>
                </a:ln>
              </p:spPr>
              <p:txBody>
                <a:bodyPr lIns="52103" tIns="26051" rIns="52103" bIns="26051" anchor="ctr"/>
                <a:lstStyle/>
                <a:p>
                  <a:pPr algn="ctr"/>
                  <a:r>
                    <a:rPr lang="fr-FR" sz="1100">
                      <a:latin typeface="Antique Olive" pitchFamily="34" charset="0"/>
                    </a:rPr>
                    <a:t>Revenue           </a:t>
                  </a:r>
                </a:p>
                <a:p>
                  <a:pPr algn="ctr"/>
                  <a:r>
                    <a:rPr lang="fr-FR" sz="1100">
                      <a:latin typeface="Antique Olive" pitchFamily="34" charset="0"/>
                    </a:rPr>
                    <a:t>   Distribution </a:t>
                  </a:r>
                </a:p>
                <a:p>
                  <a:pPr algn="ctr"/>
                  <a:r>
                    <a:rPr lang="fr-FR" sz="1100">
                      <a:latin typeface="Antique Olive" pitchFamily="34" charset="0"/>
                    </a:rPr>
                    <a:t>  &amp;  </a:t>
                  </a:r>
                </a:p>
                <a:p>
                  <a:pPr algn="ctr"/>
                  <a:r>
                    <a:rPr lang="fr-FR" sz="1100">
                      <a:latin typeface="Antique Olive" pitchFamily="34" charset="0"/>
                    </a:rPr>
                    <a:t>  Management</a:t>
                  </a:r>
                  <a:endParaRPr lang="en-US" sz="1100">
                    <a:latin typeface="Antique Olive" pitchFamily="34" charset="0"/>
                  </a:endParaRPr>
                </a:p>
              </p:txBody>
            </p:sp>
            <p:sp>
              <p:nvSpPr>
                <p:cNvPr id="27666" name="AutoShape 16"/>
                <p:cNvSpPr>
                  <a:spLocks noChangeArrowheads="1"/>
                </p:cNvSpPr>
                <p:nvPr/>
              </p:nvSpPr>
              <p:spPr bwMode="auto">
                <a:xfrm>
                  <a:off x="4590" y="1980"/>
                  <a:ext cx="1029" cy="1043"/>
                </a:xfrm>
                <a:prstGeom prst="chevron">
                  <a:avLst>
                    <a:gd name="adj" fmla="val 14431"/>
                  </a:avLst>
                </a:prstGeom>
                <a:solidFill>
                  <a:srgbClr val="C0C0C0"/>
                </a:solidFill>
                <a:ln w="19050" cap="rnd">
                  <a:solidFill>
                    <a:srgbClr val="000000"/>
                  </a:solidFill>
                  <a:prstDash val="sysDot"/>
                  <a:miter lim="800000"/>
                  <a:headEnd/>
                  <a:tailEnd/>
                </a:ln>
              </p:spPr>
              <p:txBody>
                <a:bodyPr lIns="158400" tIns="26051" rIns="52103" bIns="26051" anchor="ctr"/>
                <a:lstStyle/>
                <a:p>
                  <a:pPr marL="107950" indent="-46038" algn="ctr" defTabSz="1084263"/>
                  <a:r>
                    <a:rPr lang="en-US" sz="1100">
                      <a:latin typeface="Antique Olive" pitchFamily="34" charset="0"/>
                    </a:rPr>
                    <a:t>Implement-ation of Sustainable Development Policies</a:t>
                  </a:r>
                </a:p>
              </p:txBody>
            </p:sp>
          </p:grpSp>
          <p:sp>
            <p:nvSpPr>
              <p:cNvPr id="27667" name="Arc 17"/>
              <p:cNvSpPr>
                <a:spLocks/>
              </p:cNvSpPr>
              <p:nvPr/>
            </p:nvSpPr>
            <p:spPr bwMode="auto">
              <a:xfrm rot="10800000" flipH="1">
                <a:off x="3915" y="3113"/>
                <a:ext cx="1006" cy="40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63500" cap="rnd">
                <a:solidFill>
                  <a:srgbClr val="FF6600"/>
                </a:solidFill>
                <a:prstDash val="sysDot"/>
                <a:round/>
                <a:headEnd/>
                <a:tailEnd type="stealth" w="med" len="med"/>
              </a:ln>
              <a:extLst>
                <a:ext uri="{909E8E84-426E-40DD-AFC4-6F175D3DCCD1}">
                  <a14:hiddenFill xmlns:a14="http://schemas.microsoft.com/office/drawing/2010/main">
                    <a:solidFill>
                      <a:srgbClr val="FFFFFF"/>
                    </a:solidFill>
                  </a14:hiddenFill>
                </a:ext>
              </a:extLst>
            </p:spPr>
            <p:txBody>
              <a:bodyPr rot="10800000" wrap="none" anchor="ctr"/>
              <a:lstStyle/>
              <a:p>
                <a:endParaRPr lang="fr-FR"/>
              </a:p>
            </p:txBody>
          </p:sp>
          <p:sp>
            <p:nvSpPr>
              <p:cNvPr id="27668" name="Arc 18"/>
              <p:cNvSpPr>
                <a:spLocks/>
              </p:cNvSpPr>
              <p:nvPr/>
            </p:nvSpPr>
            <p:spPr bwMode="auto">
              <a:xfrm rot="10800000" flipH="1">
                <a:off x="3915" y="3158"/>
                <a:ext cx="326"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63500" cap="rnd">
                <a:solidFill>
                  <a:srgbClr val="FF6600"/>
                </a:solidFill>
                <a:prstDash val="sysDot"/>
                <a:round/>
                <a:headEnd/>
                <a:tailEnd type="stealth" w="med" len="med"/>
              </a:ln>
              <a:extLst>
                <a:ext uri="{909E8E84-426E-40DD-AFC4-6F175D3DCCD1}">
                  <a14:hiddenFill xmlns:a14="http://schemas.microsoft.com/office/drawing/2010/main">
                    <a:solidFill>
                      <a:srgbClr val="FFFFFF"/>
                    </a:solidFill>
                  </a14:hiddenFill>
                </a:ext>
              </a:extLst>
            </p:spPr>
            <p:txBody>
              <a:bodyPr rot="10800000" wrap="none" anchor="ctr"/>
              <a:lstStyle/>
              <a:p>
                <a:endParaRPr lang="fr-FR"/>
              </a:p>
            </p:txBody>
          </p:sp>
        </p:grpSp>
        <p:sp>
          <p:nvSpPr>
            <p:cNvPr id="27669" name="Rectangle 19"/>
            <p:cNvSpPr>
              <a:spLocks noChangeArrowheads="1"/>
            </p:cNvSpPr>
            <p:nvPr/>
          </p:nvSpPr>
          <p:spPr bwMode="auto">
            <a:xfrm>
              <a:off x="3832" y="1797"/>
              <a:ext cx="1633"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nchor="ctr"/>
            <a:lstStyle/>
            <a:p>
              <a:pPr algn="ctr"/>
              <a:r>
                <a:rPr lang="en-US" b="1">
                  <a:latin typeface="Calibri" pitchFamily="34" charset="0"/>
                </a:rPr>
                <a:t>Government Spending</a:t>
              </a:r>
            </a:p>
            <a:p>
              <a:pPr algn="ctr"/>
              <a:endParaRPr lang="en-US" b="1" u="sng">
                <a:latin typeface="Calibri" pitchFamily="34" charset="0"/>
              </a:endParaRPr>
            </a:p>
          </p:txBody>
        </p:sp>
      </p:grpSp>
      <p:grpSp>
        <p:nvGrpSpPr>
          <p:cNvPr id="27670" name="Group 23"/>
          <p:cNvGrpSpPr>
            <a:grpSpLocks/>
          </p:cNvGrpSpPr>
          <p:nvPr/>
        </p:nvGrpSpPr>
        <p:grpSpPr bwMode="auto">
          <a:xfrm>
            <a:off x="1042988" y="1268413"/>
            <a:ext cx="7416800" cy="4824412"/>
            <a:chOff x="657" y="799"/>
            <a:chExt cx="4672" cy="3039"/>
          </a:xfrm>
        </p:grpSpPr>
        <p:sp>
          <p:nvSpPr>
            <p:cNvPr id="27671" name="Rectangle 24"/>
            <p:cNvSpPr>
              <a:spLocks noChangeArrowheads="1"/>
            </p:cNvSpPr>
            <p:nvPr/>
          </p:nvSpPr>
          <p:spPr bwMode="auto">
            <a:xfrm>
              <a:off x="657" y="799"/>
              <a:ext cx="1270" cy="817"/>
            </a:xfrm>
            <a:prstGeom prst="rect">
              <a:avLst/>
            </a:prstGeom>
            <a:solidFill>
              <a:srgbClr val="2A679B"/>
            </a:solidFill>
            <a:ln>
              <a:noFill/>
            </a:ln>
            <a:extLst>
              <a:ext uri="{91240B29-F687-4F45-9708-019B960494DF}">
                <a14:hiddenLine xmlns:a14="http://schemas.microsoft.com/office/drawing/2010/main" w="25400">
                  <a:solidFill>
                    <a:srgbClr val="000000"/>
                  </a:solidFill>
                  <a:miter lim="800000"/>
                  <a:headEnd/>
                  <a:tailEnd/>
                </a14:hiddenLine>
              </a:ext>
            </a:extLst>
          </p:spPr>
          <p:txBody>
            <a:bodyPr anchor="ctr"/>
            <a:lstStyle/>
            <a:p>
              <a:pPr algn="ctr"/>
              <a:r>
                <a:rPr lang="en-US">
                  <a:latin typeface="Antique Olive" pitchFamily="34" charset="0"/>
                </a:rPr>
                <a:t>Companies Disclose Payments</a:t>
              </a:r>
            </a:p>
          </p:txBody>
        </p:sp>
        <p:sp>
          <p:nvSpPr>
            <p:cNvPr id="27672" name="Rectangle 25"/>
            <p:cNvSpPr>
              <a:spLocks noChangeArrowheads="1"/>
            </p:cNvSpPr>
            <p:nvPr/>
          </p:nvSpPr>
          <p:spPr bwMode="auto">
            <a:xfrm>
              <a:off x="3923" y="799"/>
              <a:ext cx="1406" cy="817"/>
            </a:xfrm>
            <a:prstGeom prst="rect">
              <a:avLst/>
            </a:prstGeom>
            <a:solidFill>
              <a:srgbClr val="2A679B"/>
            </a:solidFill>
            <a:ln>
              <a:noFill/>
            </a:ln>
            <a:extLst>
              <a:ext uri="{91240B29-F687-4F45-9708-019B960494DF}">
                <a14:hiddenLine xmlns:a14="http://schemas.microsoft.com/office/drawing/2010/main" w="25400">
                  <a:solidFill>
                    <a:srgbClr val="000000"/>
                  </a:solidFill>
                  <a:miter lim="800000"/>
                  <a:headEnd/>
                  <a:tailEnd/>
                </a14:hiddenLine>
              </a:ext>
            </a:extLst>
          </p:spPr>
          <p:txBody>
            <a:bodyPr anchor="ctr"/>
            <a:lstStyle/>
            <a:p>
              <a:pPr algn="ctr"/>
              <a:r>
                <a:rPr lang="en-US">
                  <a:latin typeface="Antique Olive" pitchFamily="34" charset="0"/>
                </a:rPr>
                <a:t>Government Discloses Receipt of Payments</a:t>
              </a:r>
            </a:p>
          </p:txBody>
        </p:sp>
        <p:sp>
          <p:nvSpPr>
            <p:cNvPr id="27673" name="Rectangle 26"/>
            <p:cNvSpPr>
              <a:spLocks noChangeArrowheads="1"/>
            </p:cNvSpPr>
            <p:nvPr/>
          </p:nvSpPr>
          <p:spPr bwMode="auto">
            <a:xfrm>
              <a:off x="2154" y="3384"/>
              <a:ext cx="1633" cy="454"/>
            </a:xfrm>
            <a:prstGeom prst="rect">
              <a:avLst/>
            </a:prstGeom>
            <a:solidFill>
              <a:srgbClr val="2A679B"/>
            </a:solidFill>
            <a:ln>
              <a:noFill/>
            </a:ln>
            <a:extLst>
              <a:ext uri="{91240B29-F687-4F45-9708-019B960494DF}">
                <a14:hiddenLine xmlns:a14="http://schemas.microsoft.com/office/drawing/2010/main" w="25400">
                  <a:solidFill>
                    <a:srgbClr val="000000"/>
                  </a:solidFill>
                  <a:miter lim="800000"/>
                  <a:headEnd/>
                  <a:tailEnd/>
                </a14:hiddenLine>
              </a:ext>
            </a:extLst>
          </p:spPr>
          <p:txBody>
            <a:bodyPr anchor="ctr"/>
            <a:lstStyle/>
            <a:p>
              <a:pPr algn="ctr"/>
              <a:r>
                <a:rPr lang="en-US">
                  <a:latin typeface="Antique Olive" pitchFamily="34" charset="0"/>
                </a:rPr>
                <a:t>Oversight by a Multi-Stakeholder Group</a:t>
              </a:r>
            </a:p>
          </p:txBody>
        </p:sp>
        <p:sp>
          <p:nvSpPr>
            <p:cNvPr id="27674" name="Arc 27"/>
            <p:cNvSpPr>
              <a:spLocks/>
            </p:cNvSpPr>
            <p:nvPr/>
          </p:nvSpPr>
          <p:spPr bwMode="auto">
            <a:xfrm>
              <a:off x="2018" y="1342"/>
              <a:ext cx="590" cy="455"/>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76200">
              <a:solidFill>
                <a:srgbClr val="2A679B"/>
              </a:solidFill>
              <a:round/>
              <a:headEnd/>
              <a:tailEnd type="stealth" w="med" len="me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7675" name="Arc 28"/>
            <p:cNvSpPr>
              <a:spLocks/>
            </p:cNvSpPr>
            <p:nvPr/>
          </p:nvSpPr>
          <p:spPr bwMode="auto">
            <a:xfrm rot="10800000" flipV="1">
              <a:off x="3243" y="1344"/>
              <a:ext cx="590" cy="455"/>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76200">
              <a:solidFill>
                <a:srgbClr val="2A679B"/>
              </a:solidFill>
              <a:round/>
              <a:headEnd/>
              <a:tailEnd type="stealth" w="med" len="me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7676" name="Rectangle 29"/>
            <p:cNvSpPr>
              <a:spLocks noChangeArrowheads="1"/>
            </p:cNvSpPr>
            <p:nvPr/>
          </p:nvSpPr>
          <p:spPr bwMode="auto">
            <a:xfrm>
              <a:off x="2336" y="1979"/>
              <a:ext cx="1224" cy="1044"/>
            </a:xfrm>
            <a:prstGeom prst="rect">
              <a:avLst/>
            </a:prstGeom>
            <a:solidFill>
              <a:srgbClr val="2A679B"/>
            </a:solidFill>
            <a:ln>
              <a:noFill/>
            </a:ln>
            <a:extLst>
              <a:ext uri="{91240B29-F687-4F45-9708-019B960494DF}">
                <a14:hiddenLine xmlns:a14="http://schemas.microsoft.com/office/drawing/2010/main" w="25400">
                  <a:solidFill>
                    <a:srgbClr val="000000"/>
                  </a:solidFill>
                  <a:miter lim="800000"/>
                  <a:headEnd/>
                  <a:tailEnd/>
                </a14:hiddenLine>
              </a:ext>
            </a:extLst>
          </p:spPr>
          <p:txBody>
            <a:bodyPr anchor="ctr"/>
            <a:lstStyle/>
            <a:p>
              <a:pPr algn="ctr"/>
              <a:r>
                <a:rPr lang="en-US">
                  <a:latin typeface="Antique Olive" pitchFamily="34" charset="0"/>
                </a:rPr>
                <a:t>Independent Verification of Tax &amp; Royalty Payments</a:t>
              </a:r>
            </a:p>
          </p:txBody>
        </p:sp>
      </p:grpSp>
      <p:sp>
        <p:nvSpPr>
          <p:cNvPr id="27677" name="Rectangle 29"/>
          <p:cNvSpPr>
            <a:spLocks noChangeArrowheads="1"/>
          </p:cNvSpPr>
          <p:nvPr/>
        </p:nvSpPr>
        <p:spPr bwMode="auto">
          <a:xfrm>
            <a:off x="869950" y="6019800"/>
            <a:ext cx="8274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t>The EITI provides a Forum for dialogue and a Platform for broader reforms</a:t>
            </a:r>
            <a:endParaRPr lang="en-GB" b="1"/>
          </a:p>
        </p:txBody>
      </p:sp>
      <p:pic>
        <p:nvPicPr>
          <p:cNvPr id="27689" name="Picture 41" descr="ForDIA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457200"/>
            <a:ext cx="6096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27690" name="Picture 42" descr="Publish What You Pa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9938" y="381000"/>
            <a:ext cx="754062"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751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1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1"/>
          <p:cNvSpPr>
            <a:spLocks noGrp="1"/>
          </p:cNvSpPr>
          <p:nvPr>
            <p:ph type="dt" sz="half" idx="10"/>
          </p:nvPr>
        </p:nvSpPr>
        <p:spPr/>
        <p:txBody>
          <a:bodyPr/>
          <a:lstStyle/>
          <a:p>
            <a:r>
              <a:rPr lang="en-GB"/>
              <a:t>Monday, May 14 2012</a:t>
            </a:r>
          </a:p>
        </p:txBody>
      </p:sp>
      <p:sp>
        <p:nvSpPr>
          <p:cNvPr id="7" name="Espace réservé du pied de page 2"/>
          <p:cNvSpPr>
            <a:spLocks noGrp="1"/>
          </p:cNvSpPr>
          <p:nvPr>
            <p:ph type="ftr" sz="quarter" idx="11"/>
          </p:nvPr>
        </p:nvSpPr>
        <p:spPr/>
        <p:txBody>
          <a:bodyPr/>
          <a:lstStyle/>
          <a:p>
            <a:r>
              <a:rPr lang="en-GB"/>
              <a:t>East African Trade Union Confederation Workshop-Zanzibar</a:t>
            </a:r>
          </a:p>
        </p:txBody>
      </p:sp>
      <p:sp>
        <p:nvSpPr>
          <p:cNvPr id="8" name="Espace réservé du numéro de diapositive 3"/>
          <p:cNvSpPr>
            <a:spLocks noGrp="1"/>
          </p:cNvSpPr>
          <p:nvPr>
            <p:ph type="sldNum" sz="quarter" idx="12"/>
          </p:nvPr>
        </p:nvSpPr>
        <p:spPr/>
        <p:txBody>
          <a:bodyPr/>
          <a:lstStyle/>
          <a:p>
            <a:fld id="{3D2BF8F9-FD59-40EC-97DB-E31B3AA54FB0}" type="slidenum">
              <a:rPr lang="en-GB"/>
              <a:pPr/>
              <a:t>36</a:t>
            </a:fld>
            <a:endParaRPr lang="en-GB"/>
          </a:p>
        </p:txBody>
      </p:sp>
      <p:pic>
        <p:nvPicPr>
          <p:cNvPr id="3072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981075"/>
            <a:ext cx="8532812" cy="587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Text Box 2"/>
          <p:cNvSpPr txBox="1">
            <a:spLocks noChangeArrowheads="1"/>
          </p:cNvSpPr>
          <p:nvPr/>
        </p:nvSpPr>
        <p:spPr bwMode="auto">
          <a:xfrm>
            <a:off x="827088" y="354013"/>
            <a:ext cx="62182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spcBef>
                <a:spcPct val="50000"/>
              </a:spcBef>
            </a:pPr>
            <a:r>
              <a:rPr lang="nb-NO" sz="3600" b="1">
                <a:latin typeface="Calibri" pitchFamily="34" charset="0"/>
              </a:rPr>
              <a:t>EITI Process Milestones</a:t>
            </a:r>
            <a:endParaRPr lang="en-US" sz="3600" b="1">
              <a:latin typeface="Calibri" pitchFamily="34" charset="0"/>
            </a:endParaRPr>
          </a:p>
        </p:txBody>
      </p:sp>
      <p:pic>
        <p:nvPicPr>
          <p:cNvPr id="30724" name="Picture 4" descr="ForDIA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457200"/>
            <a:ext cx="6096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30725" name="Picture 5" descr="Publish What You Pa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9938" y="381000"/>
            <a:ext cx="754062"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3"/>
          <p:cNvSpPr>
            <a:spLocks noGrp="1"/>
          </p:cNvSpPr>
          <p:nvPr>
            <p:ph type="dt" sz="half" idx="10"/>
          </p:nvPr>
        </p:nvSpPr>
        <p:spPr/>
        <p:txBody>
          <a:bodyPr/>
          <a:lstStyle/>
          <a:p>
            <a:r>
              <a:rPr lang="en-GB"/>
              <a:t>Monday, May 14 2012</a:t>
            </a:r>
          </a:p>
        </p:txBody>
      </p:sp>
      <p:sp>
        <p:nvSpPr>
          <p:cNvPr id="7" name="Espace réservé du pied de page 4"/>
          <p:cNvSpPr>
            <a:spLocks noGrp="1"/>
          </p:cNvSpPr>
          <p:nvPr>
            <p:ph type="ftr" sz="quarter" idx="11"/>
          </p:nvPr>
        </p:nvSpPr>
        <p:spPr/>
        <p:txBody>
          <a:bodyPr/>
          <a:lstStyle/>
          <a:p>
            <a:r>
              <a:rPr lang="en-GB"/>
              <a:t>East African Trade Union Confederation Workshop-Zanzibar</a:t>
            </a:r>
          </a:p>
        </p:txBody>
      </p:sp>
      <p:sp>
        <p:nvSpPr>
          <p:cNvPr id="8" name="Espace réservé du numéro de diapositive 5"/>
          <p:cNvSpPr>
            <a:spLocks noGrp="1"/>
          </p:cNvSpPr>
          <p:nvPr>
            <p:ph type="sldNum" sz="quarter" idx="12"/>
          </p:nvPr>
        </p:nvSpPr>
        <p:spPr/>
        <p:txBody>
          <a:bodyPr/>
          <a:lstStyle/>
          <a:p>
            <a:fld id="{60E8A548-D4B5-4577-B57F-9BE66355C9E8}" type="slidenum">
              <a:rPr lang="en-GB"/>
              <a:pPr/>
              <a:t>37</a:t>
            </a:fld>
            <a:endParaRPr lang="en-GB"/>
          </a:p>
        </p:txBody>
      </p:sp>
      <p:sp>
        <p:nvSpPr>
          <p:cNvPr id="57346" name="Rectangle 2"/>
          <p:cNvSpPr>
            <a:spLocks noGrp="1" noChangeArrowheads="1"/>
          </p:cNvSpPr>
          <p:nvPr>
            <p:ph type="title"/>
          </p:nvPr>
        </p:nvSpPr>
        <p:spPr/>
        <p:txBody>
          <a:bodyPr/>
          <a:lstStyle/>
          <a:p>
            <a:r>
              <a:rPr lang="en-GB" sz="4000"/>
              <a:t>EITI: Essence and What It Entails</a:t>
            </a:r>
          </a:p>
        </p:txBody>
      </p:sp>
      <p:sp>
        <p:nvSpPr>
          <p:cNvPr id="57347" name="Rectangle 3"/>
          <p:cNvSpPr>
            <a:spLocks noGrp="1" noChangeArrowheads="1"/>
          </p:cNvSpPr>
          <p:nvPr>
            <p:ph type="body" idx="1"/>
          </p:nvPr>
        </p:nvSpPr>
        <p:spPr/>
        <p:txBody>
          <a:bodyPr/>
          <a:lstStyle/>
          <a:p>
            <a:pPr>
              <a:lnSpc>
                <a:spcPct val="80000"/>
              </a:lnSpc>
            </a:pPr>
            <a:r>
              <a:rPr lang="en-GB" sz="2000" b="1"/>
              <a:t>EITI: Governance and Support structures</a:t>
            </a:r>
          </a:p>
          <a:p>
            <a:pPr>
              <a:lnSpc>
                <a:spcPct val="80000"/>
              </a:lnSpc>
            </a:pPr>
            <a:r>
              <a:rPr lang="en-GB" sz="2000"/>
              <a:t>Essentially voluntary initiative</a:t>
            </a:r>
          </a:p>
          <a:p>
            <a:pPr>
              <a:lnSpc>
                <a:spcPct val="80000"/>
              </a:lnSpc>
            </a:pPr>
            <a:r>
              <a:rPr lang="en-GB" sz="2000"/>
              <a:t>Guided by Rules and Principles</a:t>
            </a:r>
          </a:p>
          <a:p>
            <a:pPr>
              <a:lnSpc>
                <a:spcPct val="80000"/>
              </a:lnSpc>
            </a:pPr>
            <a:r>
              <a:rPr lang="en-GB" sz="2000"/>
              <a:t>Overseen by International Board</a:t>
            </a:r>
          </a:p>
          <a:p>
            <a:pPr>
              <a:lnSpc>
                <a:spcPct val="80000"/>
              </a:lnSpc>
            </a:pPr>
            <a:r>
              <a:rPr lang="en-GB" sz="2000"/>
              <a:t>Supported by International Secretariat</a:t>
            </a:r>
          </a:p>
          <a:p>
            <a:pPr>
              <a:lnSpc>
                <a:spcPct val="80000"/>
              </a:lnSpc>
            </a:pPr>
            <a:r>
              <a:rPr lang="en-GB" sz="2000"/>
              <a:t>Funded by Government and Development Partners (e.g. the World Bank Multi-Donor trust Fund -MDTF)</a:t>
            </a:r>
          </a:p>
          <a:p>
            <a:pPr>
              <a:lnSpc>
                <a:spcPct val="80000"/>
              </a:lnSpc>
            </a:pPr>
            <a:r>
              <a:rPr lang="en-GB" sz="2000"/>
              <a:t>Multi-Stakeholders’ Group (MSG) composed of equal number of civil society, Government and Companies representatives</a:t>
            </a:r>
          </a:p>
          <a:p>
            <a:pPr lvl="1">
              <a:lnSpc>
                <a:spcPct val="80000"/>
              </a:lnSpc>
            </a:pPr>
            <a:r>
              <a:rPr lang="en-GB" sz="1800"/>
              <a:t>Work-plan</a:t>
            </a:r>
          </a:p>
          <a:p>
            <a:pPr lvl="1">
              <a:lnSpc>
                <a:spcPct val="80000"/>
              </a:lnSpc>
            </a:pPr>
            <a:r>
              <a:rPr lang="en-GB" sz="1800"/>
              <a:t>Memorandum of Understanding</a:t>
            </a:r>
          </a:p>
          <a:p>
            <a:pPr lvl="1">
              <a:lnSpc>
                <a:spcPct val="80000"/>
              </a:lnSpc>
            </a:pPr>
            <a:r>
              <a:rPr lang="en-GB" sz="1800"/>
              <a:t>Champion</a:t>
            </a:r>
          </a:p>
          <a:p>
            <a:pPr lvl="1">
              <a:lnSpc>
                <a:spcPct val="80000"/>
              </a:lnSpc>
            </a:pPr>
            <a:r>
              <a:rPr lang="en-GB" sz="1800"/>
              <a:t>Chairperson</a:t>
            </a:r>
          </a:p>
          <a:p>
            <a:pPr lvl="1">
              <a:lnSpc>
                <a:spcPct val="80000"/>
              </a:lnSpc>
            </a:pPr>
            <a:r>
              <a:rPr lang="en-GB" sz="1800"/>
              <a:t>Government link-institution/Ministry </a:t>
            </a:r>
          </a:p>
        </p:txBody>
      </p:sp>
      <p:pic>
        <p:nvPicPr>
          <p:cNvPr id="57348" name="Picture 4" descr="ForDIA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457200"/>
            <a:ext cx="6096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57349" name="Picture 5" descr="Publish What You Pa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9938" y="381000"/>
            <a:ext cx="754062"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3"/>
          <p:cNvSpPr>
            <a:spLocks noGrp="1"/>
          </p:cNvSpPr>
          <p:nvPr>
            <p:ph type="dt" sz="half" idx="10"/>
          </p:nvPr>
        </p:nvSpPr>
        <p:spPr/>
        <p:txBody>
          <a:bodyPr/>
          <a:lstStyle/>
          <a:p>
            <a:r>
              <a:rPr lang="en-GB"/>
              <a:t>Monday, May 14 2012</a:t>
            </a:r>
          </a:p>
        </p:txBody>
      </p:sp>
      <p:sp>
        <p:nvSpPr>
          <p:cNvPr id="7" name="Espace réservé du pied de page 4"/>
          <p:cNvSpPr>
            <a:spLocks noGrp="1"/>
          </p:cNvSpPr>
          <p:nvPr>
            <p:ph type="ftr" sz="quarter" idx="11"/>
          </p:nvPr>
        </p:nvSpPr>
        <p:spPr/>
        <p:txBody>
          <a:bodyPr/>
          <a:lstStyle/>
          <a:p>
            <a:r>
              <a:rPr lang="en-GB"/>
              <a:t>East African Trade Union Confederation Workshop-Zanzibar</a:t>
            </a:r>
          </a:p>
        </p:txBody>
      </p:sp>
      <p:sp>
        <p:nvSpPr>
          <p:cNvPr id="8" name="Espace réservé du numéro de diapositive 5"/>
          <p:cNvSpPr>
            <a:spLocks noGrp="1"/>
          </p:cNvSpPr>
          <p:nvPr>
            <p:ph type="sldNum" sz="quarter" idx="12"/>
          </p:nvPr>
        </p:nvSpPr>
        <p:spPr/>
        <p:txBody>
          <a:bodyPr/>
          <a:lstStyle/>
          <a:p>
            <a:fld id="{8B35A5FA-9A94-4CB2-9152-792340BB9D28}" type="slidenum">
              <a:rPr lang="en-GB"/>
              <a:pPr/>
              <a:t>38</a:t>
            </a:fld>
            <a:endParaRPr lang="en-GB"/>
          </a:p>
        </p:txBody>
      </p:sp>
      <p:sp>
        <p:nvSpPr>
          <p:cNvPr id="34818" name="Rectangle 2"/>
          <p:cNvSpPr>
            <a:spLocks noGrp="1" noChangeArrowheads="1"/>
          </p:cNvSpPr>
          <p:nvPr>
            <p:ph type="title"/>
          </p:nvPr>
        </p:nvSpPr>
        <p:spPr/>
        <p:txBody>
          <a:bodyPr/>
          <a:lstStyle/>
          <a:p>
            <a:r>
              <a:rPr lang="en-GB" sz="4000"/>
              <a:t>Tanzania TEITI First Reconciliation Report: Key Issues</a:t>
            </a:r>
          </a:p>
        </p:txBody>
      </p:sp>
      <p:sp>
        <p:nvSpPr>
          <p:cNvPr id="34819" name="Rectangle 3"/>
          <p:cNvSpPr>
            <a:spLocks noGrp="1" noChangeArrowheads="1"/>
          </p:cNvSpPr>
          <p:nvPr>
            <p:ph type="body" idx="1"/>
          </p:nvPr>
        </p:nvSpPr>
        <p:spPr/>
        <p:txBody>
          <a:bodyPr/>
          <a:lstStyle/>
          <a:p>
            <a:pPr marL="609600" indent="-609600">
              <a:lnSpc>
                <a:spcPct val="80000"/>
              </a:lnSpc>
              <a:buFontTx/>
              <a:buAutoNum type="arabicPeriod"/>
            </a:pPr>
            <a:r>
              <a:rPr lang="en-GB" sz="1800"/>
              <a:t>Tanzania </a:t>
            </a:r>
            <a:r>
              <a:rPr lang="en-US" sz="1800"/>
              <a:t>acceded</a:t>
            </a:r>
            <a:r>
              <a:rPr lang="sw-KE" sz="1800"/>
              <a:t> to implement EITI since November 2008</a:t>
            </a:r>
          </a:p>
          <a:p>
            <a:pPr marL="609600" indent="-609600">
              <a:lnSpc>
                <a:spcPct val="80000"/>
              </a:lnSpc>
              <a:buFontTx/>
              <a:buAutoNum type="arabicPeriod"/>
            </a:pPr>
            <a:r>
              <a:rPr lang="sw-KE" sz="1800"/>
              <a:t>MSG was formed by January 2009, but started working January 2010.</a:t>
            </a:r>
          </a:p>
          <a:p>
            <a:pPr marL="609600" indent="-609600">
              <a:lnSpc>
                <a:spcPct val="80000"/>
              </a:lnSpc>
              <a:buFontTx/>
              <a:buAutoNum type="arabicPeriod"/>
            </a:pPr>
            <a:r>
              <a:rPr lang="sw-KE" sz="1800"/>
              <a:t>Tanzania EITI reconciliation report (covering the period, July 2008-June 2009) has been compiled, and the first reconcilliation report launched on February 11, 2011.</a:t>
            </a:r>
          </a:p>
          <a:p>
            <a:pPr marL="609600" indent="-609600">
              <a:lnSpc>
                <a:spcPct val="80000"/>
              </a:lnSpc>
              <a:buFontTx/>
              <a:buAutoNum type="arabicPeriod"/>
            </a:pPr>
            <a:r>
              <a:rPr lang="sw-KE" sz="1800"/>
              <a:t>The report contain the following key issues:</a:t>
            </a:r>
          </a:p>
          <a:p>
            <a:pPr marL="990600" lvl="1" indent="-533400">
              <a:lnSpc>
                <a:spcPct val="80000"/>
              </a:lnSpc>
              <a:buFontTx/>
              <a:buAutoNum type="romanLcPeriod"/>
            </a:pPr>
            <a:r>
              <a:rPr lang="sw-KE" sz="1600"/>
              <a:t>The Government indicate received less than the Companies paid in taxes and royalties</a:t>
            </a:r>
          </a:p>
          <a:p>
            <a:pPr marL="990600" lvl="1" indent="-533400">
              <a:lnSpc>
                <a:spcPct val="80000"/>
              </a:lnSpc>
              <a:buFontTx/>
              <a:buAutoNum type="romanLcPeriod"/>
            </a:pPr>
            <a:r>
              <a:rPr lang="sw-KE" sz="1600"/>
              <a:t>The Government MDAs (insitutions) showing major transactions deviations are Ministry of Energy and Minerals (MEM), Tanzania Revenue Authority (TRA) and Tanzania Petroleum Development Corporation (TPDC)</a:t>
            </a:r>
          </a:p>
          <a:p>
            <a:pPr marL="990600" lvl="1" indent="-533400">
              <a:lnSpc>
                <a:spcPct val="80000"/>
              </a:lnSpc>
              <a:buFontTx/>
              <a:buAutoNum type="romanLcPeriod"/>
            </a:pPr>
            <a:r>
              <a:rPr lang="sw-KE" sz="1600"/>
              <a:t>No moneys from EIs were paid to Treasury</a:t>
            </a:r>
          </a:p>
          <a:p>
            <a:pPr marL="990600" lvl="1" indent="-533400">
              <a:lnSpc>
                <a:spcPct val="80000"/>
              </a:lnSpc>
              <a:buFontTx/>
              <a:buAutoNum type="romanLcPeriod"/>
            </a:pPr>
            <a:r>
              <a:rPr lang="sw-KE" sz="1600"/>
              <a:t>Only little corporate Taxes were paid to Government</a:t>
            </a:r>
          </a:p>
          <a:p>
            <a:pPr marL="990600" lvl="1" indent="-533400">
              <a:lnSpc>
                <a:spcPct val="80000"/>
              </a:lnSpc>
              <a:buFontTx/>
              <a:buAutoNum type="romanLcPeriod"/>
            </a:pPr>
            <a:r>
              <a:rPr lang="sw-KE" sz="1600"/>
              <a:t>Income receivable to Government is largely workers’ statutory contributions and taxes.</a:t>
            </a:r>
          </a:p>
          <a:p>
            <a:pPr marL="990600" lvl="1" indent="-533400">
              <a:lnSpc>
                <a:spcPct val="80000"/>
              </a:lnSpc>
              <a:buFontTx/>
              <a:buAutoNum type="romanLcPeriod"/>
            </a:pPr>
            <a:r>
              <a:rPr lang="sw-KE" sz="1600"/>
              <a:t>Unlike the practices in many EIs rich countries such as Canada and Australia, the Companies in Tanzania do not pay Windfall Tax</a:t>
            </a:r>
          </a:p>
          <a:p>
            <a:pPr marL="990600" lvl="1" indent="-533400">
              <a:lnSpc>
                <a:spcPct val="80000"/>
              </a:lnSpc>
              <a:buFontTx/>
              <a:buAutoNum type="romanLcPeriod"/>
            </a:pPr>
            <a:r>
              <a:rPr lang="sw-KE" sz="1600"/>
              <a:t>One Diamond Mining Company, without reasons, did not report its payments to the Government.      </a:t>
            </a:r>
            <a:r>
              <a:rPr lang="en-GB" sz="1600"/>
              <a:t>  </a:t>
            </a:r>
          </a:p>
        </p:txBody>
      </p:sp>
      <p:pic>
        <p:nvPicPr>
          <p:cNvPr id="34820" name="Picture 4" descr="ForDIA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57200"/>
            <a:ext cx="6096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34821" name="Picture 5" descr="Publish What You P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9938" y="381000"/>
            <a:ext cx="754062"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3"/>
          <p:cNvSpPr>
            <a:spLocks noGrp="1"/>
          </p:cNvSpPr>
          <p:nvPr>
            <p:ph type="dt" sz="half" idx="10"/>
          </p:nvPr>
        </p:nvSpPr>
        <p:spPr/>
        <p:txBody>
          <a:bodyPr/>
          <a:lstStyle/>
          <a:p>
            <a:r>
              <a:rPr lang="en-GB"/>
              <a:t>Monday, May 14 2012</a:t>
            </a:r>
          </a:p>
        </p:txBody>
      </p:sp>
      <p:sp>
        <p:nvSpPr>
          <p:cNvPr id="7" name="Espace réservé du pied de page 4"/>
          <p:cNvSpPr>
            <a:spLocks noGrp="1"/>
          </p:cNvSpPr>
          <p:nvPr>
            <p:ph type="ftr" sz="quarter" idx="11"/>
          </p:nvPr>
        </p:nvSpPr>
        <p:spPr/>
        <p:txBody>
          <a:bodyPr/>
          <a:lstStyle/>
          <a:p>
            <a:r>
              <a:rPr lang="en-GB"/>
              <a:t>East African Trade Union Confederation Workshop-Zanzibar</a:t>
            </a:r>
          </a:p>
        </p:txBody>
      </p:sp>
      <p:sp>
        <p:nvSpPr>
          <p:cNvPr id="8" name="Espace réservé du numéro de diapositive 5"/>
          <p:cNvSpPr>
            <a:spLocks noGrp="1"/>
          </p:cNvSpPr>
          <p:nvPr>
            <p:ph type="sldNum" sz="quarter" idx="12"/>
          </p:nvPr>
        </p:nvSpPr>
        <p:spPr/>
        <p:txBody>
          <a:bodyPr/>
          <a:lstStyle/>
          <a:p>
            <a:fld id="{F7B6FF94-B4E5-4759-A636-7F773A9F0C68}" type="slidenum">
              <a:rPr lang="en-GB"/>
              <a:pPr/>
              <a:t>39</a:t>
            </a:fld>
            <a:endParaRPr lang="en-GB"/>
          </a:p>
        </p:txBody>
      </p:sp>
      <p:sp>
        <p:nvSpPr>
          <p:cNvPr id="35842" name="Rectangle 2"/>
          <p:cNvSpPr>
            <a:spLocks noGrp="1" noChangeArrowheads="1"/>
          </p:cNvSpPr>
          <p:nvPr>
            <p:ph type="title"/>
          </p:nvPr>
        </p:nvSpPr>
        <p:spPr/>
        <p:txBody>
          <a:bodyPr/>
          <a:lstStyle/>
          <a:p>
            <a:r>
              <a:rPr lang="en-GB" sz="4000"/>
              <a:t>Tanzania TEITI First Reconciliation Report: Key Issues</a:t>
            </a:r>
          </a:p>
        </p:txBody>
      </p:sp>
      <p:sp>
        <p:nvSpPr>
          <p:cNvPr id="35843" name="Rectangle 3"/>
          <p:cNvSpPr>
            <a:spLocks noGrp="1" noChangeArrowheads="1"/>
          </p:cNvSpPr>
          <p:nvPr>
            <p:ph type="body" idx="1"/>
          </p:nvPr>
        </p:nvSpPr>
        <p:spPr/>
        <p:txBody>
          <a:bodyPr/>
          <a:lstStyle/>
          <a:p>
            <a:pPr marL="457200" indent="-457200">
              <a:lnSpc>
                <a:spcPct val="80000"/>
              </a:lnSpc>
              <a:buFontTx/>
              <a:buNone/>
            </a:pPr>
            <a:r>
              <a:rPr lang="en-GB" sz="1600"/>
              <a:t>Nine Mining and two Gas Operations included in the reconciliation were as follows;</a:t>
            </a:r>
          </a:p>
          <a:p>
            <a:pPr marL="457200" indent="-457200">
              <a:lnSpc>
                <a:spcPct val="80000"/>
              </a:lnSpc>
              <a:buFontTx/>
              <a:buAutoNum type="arabicPeriod"/>
            </a:pPr>
            <a:r>
              <a:rPr lang="en-GB" sz="1600"/>
              <a:t>Bulyanhulu Gold Mine Ltd (Bulyanhulu) owned/operated by African Barrick Gold (ABG).</a:t>
            </a:r>
          </a:p>
          <a:p>
            <a:pPr marL="457200" indent="-457200">
              <a:lnSpc>
                <a:spcPct val="80000"/>
              </a:lnSpc>
              <a:buFontTx/>
              <a:buAutoNum type="arabicPeriod"/>
            </a:pPr>
            <a:r>
              <a:rPr lang="en-GB" sz="1600"/>
              <a:t>Pangea Minerals Ltd (Buzwagi) owned/operated by ABG.</a:t>
            </a:r>
          </a:p>
          <a:p>
            <a:pPr marL="457200" indent="-457200">
              <a:lnSpc>
                <a:spcPct val="80000"/>
              </a:lnSpc>
              <a:buFontTx/>
              <a:buAutoNum type="arabicPeriod"/>
            </a:pPr>
            <a:r>
              <a:rPr lang="en-GB" sz="1600"/>
              <a:t>Pangea Minerals Ltd (Tulawaka) owned/operated by ABG.</a:t>
            </a:r>
          </a:p>
          <a:p>
            <a:pPr marL="457200" indent="-457200">
              <a:lnSpc>
                <a:spcPct val="80000"/>
              </a:lnSpc>
              <a:buFontTx/>
              <a:buAutoNum type="arabicPeriod"/>
            </a:pPr>
            <a:r>
              <a:rPr lang="en-GB" sz="1600"/>
              <a:t>North Mara Gold Mine Ltd (North Mara) owned/operated by ABG.</a:t>
            </a:r>
          </a:p>
          <a:p>
            <a:pPr marL="457200" indent="-457200">
              <a:lnSpc>
                <a:spcPct val="80000"/>
              </a:lnSpc>
              <a:buFontTx/>
              <a:buAutoNum type="arabicPeriod"/>
            </a:pPr>
            <a:r>
              <a:rPr lang="en-GB" sz="1600"/>
              <a:t>Geita Gold Mine (Geita) owned/operated by AngloAshanti.</a:t>
            </a:r>
          </a:p>
          <a:p>
            <a:pPr marL="457200" indent="-457200">
              <a:lnSpc>
                <a:spcPct val="80000"/>
              </a:lnSpc>
              <a:buFontTx/>
              <a:buAutoNum type="arabicPeriod"/>
            </a:pPr>
            <a:r>
              <a:rPr lang="en-GB" sz="1600"/>
              <a:t>Resolute Tanzania Limited (Golden Pride) owned/operated by Resolute Mining Ltd.</a:t>
            </a:r>
          </a:p>
          <a:p>
            <a:pPr marL="457200" indent="-457200">
              <a:lnSpc>
                <a:spcPct val="80000"/>
              </a:lnSpc>
              <a:buFontTx/>
              <a:buAutoNum type="arabicPeriod"/>
            </a:pPr>
            <a:r>
              <a:rPr lang="en-GB" sz="1600"/>
              <a:t>Williamson Diamonds Limited (Mwadui) owned/operated by Petra Diamonds (75%) and URT State (25%).</a:t>
            </a:r>
          </a:p>
          <a:p>
            <a:pPr marL="457200" indent="-457200">
              <a:lnSpc>
                <a:spcPct val="80000"/>
              </a:lnSpc>
              <a:buFontTx/>
              <a:buAutoNum type="arabicPeriod"/>
            </a:pPr>
            <a:r>
              <a:rPr lang="en-GB" sz="1600">
                <a:solidFill>
                  <a:srgbClr val="FF3300"/>
                </a:solidFill>
              </a:rPr>
              <a:t>El-Hillal Minerals Ltd (Mwadui) owned/operated by a private Company, El-Hillal.</a:t>
            </a:r>
            <a:r>
              <a:rPr lang="en-GB" sz="1600"/>
              <a:t> </a:t>
            </a:r>
          </a:p>
          <a:p>
            <a:pPr marL="457200" indent="-457200">
              <a:lnSpc>
                <a:spcPct val="80000"/>
              </a:lnSpc>
              <a:buFontTx/>
              <a:buAutoNum type="arabicPeriod"/>
            </a:pPr>
            <a:r>
              <a:rPr lang="en-GB" sz="1600"/>
              <a:t>Tanzanite One Mining Ltd (Mererani) owned/operated by a private company, Tanzania One Mining.</a:t>
            </a:r>
          </a:p>
          <a:p>
            <a:pPr marL="457200" indent="-457200">
              <a:lnSpc>
                <a:spcPct val="80000"/>
              </a:lnSpc>
              <a:buFontTx/>
              <a:buAutoNum type="arabicPeriod"/>
            </a:pPr>
            <a:r>
              <a:rPr lang="en-GB" sz="1600"/>
              <a:t>Songo Songo Gas operated under PSAs between TPDC (&lt;25%) and Panafrican Energy Ltd (&gt;75%).</a:t>
            </a:r>
          </a:p>
          <a:p>
            <a:pPr marL="457200" indent="-457200">
              <a:lnSpc>
                <a:spcPct val="80000"/>
              </a:lnSpc>
              <a:buFontTx/>
              <a:buAutoNum type="arabicPeriod"/>
            </a:pPr>
            <a:r>
              <a:rPr lang="en-GB" sz="1600"/>
              <a:t>Mnazi Bay Gas operated under PSAs between TPDC (&lt;25%) and Artumas Group (&gt;75%) -Mnazi Bay gas production. </a:t>
            </a:r>
          </a:p>
          <a:p>
            <a:pPr marL="457200" indent="-457200">
              <a:lnSpc>
                <a:spcPct val="80000"/>
              </a:lnSpc>
              <a:buFontTx/>
              <a:buNone/>
            </a:pPr>
            <a:r>
              <a:rPr lang="en-GB" sz="1600"/>
              <a:t> </a:t>
            </a:r>
          </a:p>
          <a:p>
            <a:pPr marL="457200" indent="-457200">
              <a:lnSpc>
                <a:spcPct val="80000"/>
              </a:lnSpc>
              <a:buFontTx/>
              <a:buNone/>
            </a:pPr>
            <a:r>
              <a:rPr lang="en-GB" sz="1600">
                <a:solidFill>
                  <a:srgbClr val="FF3300"/>
                </a:solidFill>
              </a:rPr>
              <a:t> Did not return the templates to report about its payments to Government</a:t>
            </a:r>
          </a:p>
        </p:txBody>
      </p:sp>
      <p:pic>
        <p:nvPicPr>
          <p:cNvPr id="35844" name="Picture 4" descr="ForDIA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57200"/>
            <a:ext cx="6096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35845" name="Picture 5" descr="Publish What You P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9938" y="381000"/>
            <a:ext cx="754062"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3"/>
          <p:cNvSpPr>
            <a:spLocks noGrp="1"/>
          </p:cNvSpPr>
          <p:nvPr>
            <p:ph type="dt" sz="half" idx="10"/>
          </p:nvPr>
        </p:nvSpPr>
        <p:spPr/>
        <p:txBody>
          <a:bodyPr/>
          <a:lstStyle/>
          <a:p>
            <a:r>
              <a:rPr lang="en-GB"/>
              <a:t>Monday, May 14 2012</a:t>
            </a:r>
          </a:p>
        </p:txBody>
      </p:sp>
      <p:sp>
        <p:nvSpPr>
          <p:cNvPr id="7" name="Espace réservé du pied de page 4"/>
          <p:cNvSpPr>
            <a:spLocks noGrp="1"/>
          </p:cNvSpPr>
          <p:nvPr>
            <p:ph type="ftr" sz="quarter" idx="11"/>
          </p:nvPr>
        </p:nvSpPr>
        <p:spPr/>
        <p:txBody>
          <a:bodyPr/>
          <a:lstStyle/>
          <a:p>
            <a:r>
              <a:rPr lang="en-GB"/>
              <a:t>East African Trade Union Confederation Workshop-Zanzibar</a:t>
            </a:r>
          </a:p>
        </p:txBody>
      </p:sp>
      <p:sp>
        <p:nvSpPr>
          <p:cNvPr id="8" name="Espace réservé du numéro de diapositive 5"/>
          <p:cNvSpPr>
            <a:spLocks noGrp="1"/>
          </p:cNvSpPr>
          <p:nvPr>
            <p:ph type="sldNum" sz="quarter" idx="12"/>
          </p:nvPr>
        </p:nvSpPr>
        <p:spPr/>
        <p:txBody>
          <a:bodyPr/>
          <a:lstStyle/>
          <a:p>
            <a:fld id="{41D27B79-056A-4E5D-88BB-AC58D096DD9B}" type="slidenum">
              <a:rPr lang="en-GB"/>
              <a:pPr/>
              <a:t>4</a:t>
            </a:fld>
            <a:endParaRPr lang="en-GB"/>
          </a:p>
        </p:txBody>
      </p:sp>
      <p:sp>
        <p:nvSpPr>
          <p:cNvPr id="5122" name="Rectangle 2"/>
          <p:cNvSpPr>
            <a:spLocks noGrp="1" noChangeArrowheads="1"/>
          </p:cNvSpPr>
          <p:nvPr>
            <p:ph type="title"/>
          </p:nvPr>
        </p:nvSpPr>
        <p:spPr/>
        <p:txBody>
          <a:bodyPr/>
          <a:lstStyle/>
          <a:p>
            <a:r>
              <a:rPr lang="en-GB" sz="4000"/>
              <a:t>Extractive Industries Issues and Status: Africa</a:t>
            </a:r>
          </a:p>
        </p:txBody>
      </p:sp>
      <p:sp>
        <p:nvSpPr>
          <p:cNvPr id="5123" name="Rectangle 3"/>
          <p:cNvSpPr>
            <a:spLocks noGrp="1" noChangeArrowheads="1"/>
          </p:cNvSpPr>
          <p:nvPr>
            <p:ph type="body" idx="1"/>
          </p:nvPr>
        </p:nvSpPr>
        <p:spPr/>
        <p:txBody>
          <a:bodyPr/>
          <a:lstStyle/>
          <a:p>
            <a:pPr>
              <a:lnSpc>
                <a:spcPct val="80000"/>
              </a:lnSpc>
            </a:pPr>
            <a:r>
              <a:rPr lang="en-US" sz="2600" u="sng"/>
              <a:t>Mauritania</a:t>
            </a:r>
            <a:r>
              <a:rPr lang="en-US" sz="2600"/>
              <a:t> has started producing 75,000 barrels per day</a:t>
            </a:r>
          </a:p>
          <a:p>
            <a:pPr>
              <a:lnSpc>
                <a:spcPct val="80000"/>
              </a:lnSpc>
            </a:pPr>
            <a:r>
              <a:rPr lang="en-US" sz="2600" u="sng"/>
              <a:t>Cameroon</a:t>
            </a:r>
            <a:r>
              <a:rPr lang="en-US" sz="2600"/>
              <a:t> is the 5</a:t>
            </a:r>
            <a:r>
              <a:rPr lang="en-US" sz="2600" baseline="30000"/>
              <a:t>th</a:t>
            </a:r>
            <a:r>
              <a:rPr lang="en-US" sz="2600"/>
              <a:t> largest producer in Sub-Saharan Africa with 82.300 barrels per day</a:t>
            </a:r>
          </a:p>
          <a:p>
            <a:pPr>
              <a:lnSpc>
                <a:spcPct val="80000"/>
              </a:lnSpc>
            </a:pPr>
            <a:r>
              <a:rPr lang="en-US" sz="2600"/>
              <a:t>Sierra Leone have large deposits and produces the finest rough diamonds in the world</a:t>
            </a:r>
          </a:p>
          <a:p>
            <a:pPr>
              <a:lnSpc>
                <a:spcPct val="80000"/>
              </a:lnSpc>
            </a:pPr>
            <a:r>
              <a:rPr lang="en-US" sz="2600"/>
              <a:t>Mozambique holds large reserves in natural gas</a:t>
            </a:r>
          </a:p>
          <a:p>
            <a:pPr>
              <a:lnSpc>
                <a:spcPct val="80000"/>
              </a:lnSpc>
            </a:pPr>
            <a:r>
              <a:rPr lang="en-US" sz="2600"/>
              <a:t>One of the reasons of the war in </a:t>
            </a:r>
            <a:r>
              <a:rPr lang="en-US" sz="2600" u="sng"/>
              <a:t>Liberia</a:t>
            </a:r>
            <a:r>
              <a:rPr lang="en-US" sz="2600"/>
              <a:t> and </a:t>
            </a:r>
            <a:r>
              <a:rPr lang="en-US" sz="2600" u="sng"/>
              <a:t>Sierra Leone</a:t>
            </a:r>
            <a:r>
              <a:rPr lang="en-US" sz="2600"/>
              <a:t> is the desire to control the abundant diamond, gold and other natural resources</a:t>
            </a:r>
          </a:p>
          <a:p>
            <a:pPr>
              <a:lnSpc>
                <a:spcPct val="80000"/>
              </a:lnSpc>
            </a:pPr>
            <a:r>
              <a:rPr lang="en-US" sz="2600"/>
              <a:t>Uganda is about to embark on Hydrocarbons production</a:t>
            </a:r>
            <a:r>
              <a:rPr lang="en-GB" sz="2600"/>
              <a:t>.</a:t>
            </a:r>
          </a:p>
          <a:p>
            <a:pPr>
              <a:lnSpc>
                <a:spcPct val="80000"/>
              </a:lnSpc>
              <a:buFontTx/>
              <a:buNone/>
            </a:pPr>
            <a:endParaRPr lang="en-GB" sz="2600"/>
          </a:p>
          <a:p>
            <a:pPr algn="r">
              <a:lnSpc>
                <a:spcPct val="80000"/>
              </a:lnSpc>
              <a:buFontTx/>
              <a:buNone/>
            </a:pPr>
            <a:endParaRPr lang="en-GB" sz="2600"/>
          </a:p>
        </p:txBody>
      </p:sp>
      <p:pic>
        <p:nvPicPr>
          <p:cNvPr id="5124" name="Picture 4" descr="ForDIA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457200"/>
            <a:ext cx="6096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5125" name="Picture 5" descr="Publish What You Pa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5800" y="381000"/>
            <a:ext cx="754063"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3"/>
          <p:cNvSpPr>
            <a:spLocks noGrp="1"/>
          </p:cNvSpPr>
          <p:nvPr>
            <p:ph type="dt" sz="half" idx="10"/>
          </p:nvPr>
        </p:nvSpPr>
        <p:spPr/>
        <p:txBody>
          <a:bodyPr/>
          <a:lstStyle/>
          <a:p>
            <a:r>
              <a:rPr lang="en-GB"/>
              <a:t>Monday, May 14 2012</a:t>
            </a:r>
          </a:p>
        </p:txBody>
      </p:sp>
      <p:sp>
        <p:nvSpPr>
          <p:cNvPr id="7" name="Espace réservé du pied de page 4"/>
          <p:cNvSpPr>
            <a:spLocks noGrp="1"/>
          </p:cNvSpPr>
          <p:nvPr>
            <p:ph type="ftr" sz="quarter" idx="11"/>
          </p:nvPr>
        </p:nvSpPr>
        <p:spPr/>
        <p:txBody>
          <a:bodyPr/>
          <a:lstStyle/>
          <a:p>
            <a:r>
              <a:rPr lang="en-GB"/>
              <a:t>East African Trade Union Confederation Workshop-Zanzibar</a:t>
            </a:r>
          </a:p>
        </p:txBody>
      </p:sp>
      <p:sp>
        <p:nvSpPr>
          <p:cNvPr id="8" name="Espace réservé du numéro de diapositive 5"/>
          <p:cNvSpPr>
            <a:spLocks noGrp="1"/>
          </p:cNvSpPr>
          <p:nvPr>
            <p:ph type="sldNum" sz="quarter" idx="12"/>
          </p:nvPr>
        </p:nvSpPr>
        <p:spPr/>
        <p:txBody>
          <a:bodyPr/>
          <a:lstStyle/>
          <a:p>
            <a:fld id="{14115F5F-EAFA-4962-BA93-EECE5AE0213F}" type="slidenum">
              <a:rPr lang="en-GB"/>
              <a:pPr/>
              <a:t>40</a:t>
            </a:fld>
            <a:endParaRPr lang="en-GB"/>
          </a:p>
        </p:txBody>
      </p:sp>
      <p:sp>
        <p:nvSpPr>
          <p:cNvPr id="36866" name="Rectangle 2"/>
          <p:cNvSpPr>
            <a:spLocks noGrp="1" noChangeArrowheads="1"/>
          </p:cNvSpPr>
          <p:nvPr>
            <p:ph type="title"/>
          </p:nvPr>
        </p:nvSpPr>
        <p:spPr/>
        <p:txBody>
          <a:bodyPr/>
          <a:lstStyle/>
          <a:p>
            <a:r>
              <a:rPr lang="en-GB" sz="4000"/>
              <a:t>What Does the Report Tell Us?</a:t>
            </a:r>
            <a:br>
              <a:rPr lang="en-GB" sz="4000"/>
            </a:br>
            <a:endParaRPr lang="en-GB" sz="4000"/>
          </a:p>
        </p:txBody>
      </p:sp>
      <p:sp>
        <p:nvSpPr>
          <p:cNvPr id="36867" name="Rectangle 3"/>
          <p:cNvSpPr>
            <a:spLocks noGrp="1" noChangeArrowheads="1"/>
          </p:cNvSpPr>
          <p:nvPr>
            <p:ph type="body" idx="1"/>
          </p:nvPr>
        </p:nvSpPr>
        <p:spPr/>
        <p:txBody>
          <a:bodyPr/>
          <a:lstStyle/>
          <a:p>
            <a:pPr marL="609600" indent="-609600">
              <a:lnSpc>
                <a:spcPct val="80000"/>
              </a:lnSpc>
              <a:buFontTx/>
              <a:buNone/>
            </a:pPr>
            <a:r>
              <a:rPr lang="en-GB" sz="2800">
                <a:solidFill>
                  <a:srgbClr val="FF3300"/>
                </a:solidFill>
              </a:rPr>
              <a:t>Government received a total of  Tzs 128.4billion</a:t>
            </a:r>
          </a:p>
          <a:p>
            <a:pPr marL="609600" indent="-609600">
              <a:lnSpc>
                <a:spcPct val="80000"/>
              </a:lnSpc>
              <a:buFontTx/>
              <a:buNone/>
            </a:pPr>
            <a:r>
              <a:rPr lang="en-GB" sz="2800">
                <a:solidFill>
                  <a:srgbClr val="FF3300"/>
                </a:solidFill>
              </a:rPr>
              <a:t>Companies paid 			Tzs 174.9 billion</a:t>
            </a:r>
          </a:p>
          <a:p>
            <a:pPr marL="609600" indent="-609600">
              <a:lnSpc>
                <a:spcPct val="80000"/>
              </a:lnSpc>
              <a:buFontTx/>
              <a:buNone/>
            </a:pPr>
            <a:r>
              <a:rPr lang="en-GB" sz="2800">
                <a:solidFill>
                  <a:srgbClr val="FF3300"/>
                </a:solidFill>
              </a:rPr>
              <a:t>Discrepancy of 			Tzs 46.5 billion </a:t>
            </a:r>
          </a:p>
          <a:p>
            <a:pPr marL="609600" indent="-609600">
              <a:lnSpc>
                <a:spcPct val="80000"/>
              </a:lnSpc>
              <a:buFontTx/>
              <a:buNone/>
            </a:pPr>
            <a:r>
              <a:rPr lang="en-GB" sz="2800">
                <a:solidFill>
                  <a:srgbClr val="FF3300"/>
                </a:solidFill>
              </a:rPr>
              <a:t>Mainly from</a:t>
            </a:r>
          </a:p>
          <a:p>
            <a:pPr marL="609600" indent="-609600">
              <a:lnSpc>
                <a:spcPct val="80000"/>
              </a:lnSpc>
              <a:buFontTx/>
              <a:buNone/>
            </a:pPr>
            <a:r>
              <a:rPr lang="en-GB" sz="2800">
                <a:solidFill>
                  <a:srgbClr val="FF3300"/>
                </a:solidFill>
              </a:rPr>
              <a:t>Royalty (solid minerals) = -22.3 billion</a:t>
            </a:r>
          </a:p>
          <a:p>
            <a:pPr marL="609600" indent="-609600">
              <a:lnSpc>
                <a:spcPct val="80000"/>
              </a:lnSpc>
              <a:buFontTx/>
              <a:buNone/>
            </a:pPr>
            <a:r>
              <a:rPr lang="en-GB" sz="2800">
                <a:solidFill>
                  <a:srgbClr val="FF3300"/>
                </a:solidFill>
              </a:rPr>
              <a:t>Fuel levy	          = -18.6 billion</a:t>
            </a:r>
          </a:p>
          <a:p>
            <a:pPr marL="609600" indent="-609600">
              <a:lnSpc>
                <a:spcPct val="80000"/>
              </a:lnSpc>
              <a:buFontTx/>
              <a:buNone/>
            </a:pPr>
            <a:endParaRPr lang="en-GB" sz="2800"/>
          </a:p>
          <a:p>
            <a:pPr marL="609600" indent="-609600">
              <a:lnSpc>
                <a:spcPct val="80000"/>
              </a:lnSpc>
              <a:buFontTx/>
              <a:buNone/>
            </a:pPr>
            <a:r>
              <a:rPr lang="en-GB" sz="2800"/>
              <a:t>Total tax revenue Tzs 62.3 billion </a:t>
            </a:r>
          </a:p>
          <a:p>
            <a:pPr marL="609600" indent="-609600">
              <a:lnSpc>
                <a:spcPct val="80000"/>
              </a:lnSpc>
              <a:buFontTx/>
              <a:buNone/>
            </a:pPr>
            <a:r>
              <a:rPr lang="en-GB" sz="2800"/>
              <a:t>	(excluding PAYE and NSSF) = 1.5% (tax of revenue)</a:t>
            </a:r>
          </a:p>
          <a:p>
            <a:pPr marL="609600" indent="-609600">
              <a:lnSpc>
                <a:spcPct val="80000"/>
              </a:lnSpc>
              <a:buFontTx/>
              <a:buNone/>
            </a:pPr>
            <a:endParaRPr lang="en-GB" sz="2800"/>
          </a:p>
        </p:txBody>
      </p:sp>
      <p:pic>
        <p:nvPicPr>
          <p:cNvPr id="36868" name="Picture 4" descr="ForDIA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57200"/>
            <a:ext cx="6096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36869" name="Picture 5" descr="Publish What You P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9938" y="381000"/>
            <a:ext cx="754062"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en-GB"/>
              <a:t>Monday, May 14 2012</a:t>
            </a:r>
          </a:p>
        </p:txBody>
      </p:sp>
      <p:sp>
        <p:nvSpPr>
          <p:cNvPr id="5" name="Espace réservé du pied de page 4"/>
          <p:cNvSpPr>
            <a:spLocks noGrp="1"/>
          </p:cNvSpPr>
          <p:nvPr>
            <p:ph type="ftr" sz="quarter" idx="11"/>
          </p:nvPr>
        </p:nvSpPr>
        <p:spPr/>
        <p:txBody>
          <a:bodyPr/>
          <a:lstStyle/>
          <a:p>
            <a:r>
              <a:rPr lang="en-GB"/>
              <a:t>East African Trade Union Confederation Workshop-Zanzibar</a:t>
            </a:r>
          </a:p>
        </p:txBody>
      </p:sp>
      <p:sp>
        <p:nvSpPr>
          <p:cNvPr id="6" name="Espace réservé du numéro de diapositive 5"/>
          <p:cNvSpPr>
            <a:spLocks noGrp="1"/>
          </p:cNvSpPr>
          <p:nvPr>
            <p:ph type="sldNum" sz="quarter" idx="12"/>
          </p:nvPr>
        </p:nvSpPr>
        <p:spPr/>
        <p:txBody>
          <a:bodyPr/>
          <a:lstStyle/>
          <a:p>
            <a:fld id="{B05DB677-D3B1-4959-A074-FA708CD570C2}" type="slidenum">
              <a:rPr lang="en-GB"/>
              <a:pPr/>
              <a:t>41</a:t>
            </a:fld>
            <a:endParaRPr lang="en-GB"/>
          </a:p>
        </p:txBody>
      </p:sp>
      <p:sp>
        <p:nvSpPr>
          <p:cNvPr id="82946" name="Rectangle 2"/>
          <p:cNvSpPr>
            <a:spLocks noGrp="1" noChangeArrowheads="1"/>
          </p:cNvSpPr>
          <p:nvPr>
            <p:ph type="title"/>
          </p:nvPr>
        </p:nvSpPr>
        <p:spPr/>
        <p:txBody>
          <a:bodyPr/>
          <a:lstStyle/>
          <a:p>
            <a:r>
              <a:rPr lang="en-GB"/>
              <a:t>What Does the Report Tell Us? </a:t>
            </a:r>
          </a:p>
        </p:txBody>
      </p:sp>
      <p:sp>
        <p:nvSpPr>
          <p:cNvPr id="82947" name="Rectangle 3"/>
          <p:cNvSpPr>
            <a:spLocks noGrp="1" noChangeArrowheads="1"/>
          </p:cNvSpPr>
          <p:nvPr>
            <p:ph type="body" idx="1"/>
          </p:nvPr>
        </p:nvSpPr>
        <p:spPr/>
        <p:txBody>
          <a:bodyPr/>
          <a:lstStyle/>
          <a:p>
            <a:pPr>
              <a:lnSpc>
                <a:spcPct val="80000"/>
              </a:lnSpc>
              <a:buFontTx/>
              <a:buNone/>
            </a:pPr>
            <a:r>
              <a:rPr lang="en-GB" sz="2800"/>
              <a:t>Transactions of Flows Reported</a:t>
            </a:r>
          </a:p>
          <a:p>
            <a:pPr>
              <a:lnSpc>
                <a:spcPct val="80000"/>
              </a:lnSpc>
              <a:buFontTx/>
              <a:buNone/>
            </a:pPr>
            <a:r>
              <a:rPr lang="en-GB" sz="2800" b="1"/>
              <a:t>Taxes charged under Income Tax Act (2004)</a:t>
            </a:r>
          </a:p>
          <a:p>
            <a:pPr>
              <a:lnSpc>
                <a:spcPct val="80000"/>
              </a:lnSpc>
            </a:pPr>
            <a:r>
              <a:rPr lang="en-GB" sz="2800" b="1">
                <a:solidFill>
                  <a:srgbClr val="CC0066"/>
                </a:solidFill>
              </a:rPr>
              <a:t>Corporate Taxes</a:t>
            </a:r>
            <a:r>
              <a:rPr lang="en-GB" sz="2800">
                <a:solidFill>
                  <a:srgbClr val="CC0066"/>
                </a:solidFill>
              </a:rPr>
              <a:t> (TzS 000)</a:t>
            </a:r>
          </a:p>
          <a:p>
            <a:pPr>
              <a:lnSpc>
                <a:spcPct val="80000"/>
              </a:lnSpc>
              <a:buFontTx/>
              <a:buNone/>
            </a:pPr>
            <a:r>
              <a:rPr lang="en-GB" sz="2800"/>
              <a:t>Government confirmed receipt; 1,416,622</a:t>
            </a:r>
          </a:p>
          <a:p>
            <a:pPr>
              <a:lnSpc>
                <a:spcPct val="80000"/>
              </a:lnSpc>
              <a:buFontTx/>
              <a:buNone/>
            </a:pPr>
            <a:r>
              <a:rPr lang="en-GB" sz="2800"/>
              <a:t>Companies confirmed payments; 1,270,382</a:t>
            </a:r>
          </a:p>
          <a:p>
            <a:pPr>
              <a:lnSpc>
                <a:spcPct val="80000"/>
              </a:lnSpc>
              <a:buFontTx/>
              <a:buNone/>
            </a:pPr>
            <a:r>
              <a:rPr lang="en-GB" sz="2800" b="1"/>
              <a:t>Govt. over declaration effect; 146,240</a:t>
            </a:r>
          </a:p>
          <a:p>
            <a:pPr>
              <a:lnSpc>
                <a:spcPct val="80000"/>
              </a:lnSpc>
              <a:buFontTx/>
              <a:buAutoNum type="arabicPeriod" startAt="2"/>
            </a:pPr>
            <a:r>
              <a:rPr lang="en-GB" sz="2800" b="1">
                <a:solidFill>
                  <a:srgbClr val="CC0066"/>
                </a:solidFill>
              </a:rPr>
              <a:t>Withholding Taxes (TzS 000)</a:t>
            </a:r>
          </a:p>
          <a:p>
            <a:pPr>
              <a:lnSpc>
                <a:spcPct val="80000"/>
              </a:lnSpc>
              <a:buFontTx/>
              <a:buNone/>
            </a:pPr>
            <a:r>
              <a:rPr lang="en-GB" sz="2800"/>
              <a:t>Government confirmed receipt; 12,933,278</a:t>
            </a:r>
          </a:p>
          <a:p>
            <a:pPr>
              <a:lnSpc>
                <a:spcPct val="80000"/>
              </a:lnSpc>
              <a:buFontTx/>
              <a:buNone/>
            </a:pPr>
            <a:r>
              <a:rPr lang="en-GB" sz="2800"/>
              <a:t>Companies confirmed payments; 14,713,153</a:t>
            </a:r>
          </a:p>
          <a:p>
            <a:pPr>
              <a:lnSpc>
                <a:spcPct val="80000"/>
              </a:lnSpc>
              <a:buFontTx/>
              <a:buNone/>
            </a:pPr>
            <a:r>
              <a:rPr lang="en-GB" sz="2800" b="1"/>
              <a:t>Govt. under declaration effect; 1,779,875</a:t>
            </a:r>
          </a:p>
          <a:p>
            <a:pPr>
              <a:lnSpc>
                <a:spcPct val="80000"/>
              </a:lnSpc>
              <a:buFontTx/>
              <a:buNone/>
            </a:pPr>
            <a:endParaRPr lang="en-GB" sz="28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3"/>
          <p:cNvSpPr>
            <a:spLocks noGrp="1"/>
          </p:cNvSpPr>
          <p:nvPr>
            <p:ph type="dt" sz="half" idx="10"/>
          </p:nvPr>
        </p:nvSpPr>
        <p:spPr/>
        <p:txBody>
          <a:bodyPr/>
          <a:lstStyle/>
          <a:p>
            <a:r>
              <a:rPr lang="en-GB"/>
              <a:t>Monday, May 14 2012</a:t>
            </a:r>
          </a:p>
        </p:txBody>
      </p:sp>
      <p:sp>
        <p:nvSpPr>
          <p:cNvPr id="7" name="Espace réservé du pied de page 4"/>
          <p:cNvSpPr>
            <a:spLocks noGrp="1"/>
          </p:cNvSpPr>
          <p:nvPr>
            <p:ph type="ftr" sz="quarter" idx="11"/>
          </p:nvPr>
        </p:nvSpPr>
        <p:spPr/>
        <p:txBody>
          <a:bodyPr/>
          <a:lstStyle/>
          <a:p>
            <a:r>
              <a:rPr lang="en-GB"/>
              <a:t>East African Trade Union Confederation Workshop-Zanzibar</a:t>
            </a:r>
          </a:p>
        </p:txBody>
      </p:sp>
      <p:sp>
        <p:nvSpPr>
          <p:cNvPr id="8" name="Espace réservé du numéro de diapositive 5"/>
          <p:cNvSpPr>
            <a:spLocks noGrp="1"/>
          </p:cNvSpPr>
          <p:nvPr>
            <p:ph type="sldNum" sz="quarter" idx="12"/>
          </p:nvPr>
        </p:nvSpPr>
        <p:spPr/>
        <p:txBody>
          <a:bodyPr/>
          <a:lstStyle/>
          <a:p>
            <a:fld id="{4D9581A5-C4A3-438F-B3CE-1FCA02C473BA}" type="slidenum">
              <a:rPr lang="en-GB"/>
              <a:pPr/>
              <a:t>42</a:t>
            </a:fld>
            <a:endParaRPr lang="en-GB"/>
          </a:p>
        </p:txBody>
      </p:sp>
      <p:sp>
        <p:nvSpPr>
          <p:cNvPr id="37890" name="Rectangle 2"/>
          <p:cNvSpPr>
            <a:spLocks noGrp="1" noChangeArrowheads="1"/>
          </p:cNvSpPr>
          <p:nvPr>
            <p:ph type="title"/>
          </p:nvPr>
        </p:nvSpPr>
        <p:spPr/>
        <p:txBody>
          <a:bodyPr/>
          <a:lstStyle/>
          <a:p>
            <a:r>
              <a:rPr lang="en-GB" sz="4000"/>
              <a:t>What Does the Report Tell Us?.../</a:t>
            </a:r>
          </a:p>
        </p:txBody>
      </p:sp>
      <p:sp>
        <p:nvSpPr>
          <p:cNvPr id="37891" name="Rectangle 3"/>
          <p:cNvSpPr>
            <a:spLocks noGrp="1" noChangeArrowheads="1"/>
          </p:cNvSpPr>
          <p:nvPr>
            <p:ph type="body" idx="1"/>
          </p:nvPr>
        </p:nvSpPr>
        <p:spPr/>
        <p:txBody>
          <a:bodyPr/>
          <a:lstStyle/>
          <a:p>
            <a:pPr marL="609600" indent="-609600">
              <a:buFontTx/>
              <a:buAutoNum type="arabicPeriod" startAt="3"/>
            </a:pPr>
            <a:r>
              <a:rPr lang="en-GB" sz="2800" b="1">
                <a:solidFill>
                  <a:srgbClr val="CC0066"/>
                </a:solidFill>
              </a:rPr>
              <a:t>Skills &amp; Development Levy</a:t>
            </a:r>
            <a:r>
              <a:rPr lang="en-GB" sz="2800">
                <a:solidFill>
                  <a:srgbClr val="CC0066"/>
                </a:solidFill>
              </a:rPr>
              <a:t> (TzS 000)</a:t>
            </a:r>
          </a:p>
          <a:p>
            <a:pPr marL="609600" indent="-609600">
              <a:buFontTx/>
              <a:buNone/>
            </a:pPr>
            <a:r>
              <a:rPr lang="en-GB" sz="2800"/>
              <a:t>Government confirmed receipt; 9,970,802</a:t>
            </a:r>
          </a:p>
          <a:p>
            <a:pPr marL="609600" indent="-609600">
              <a:buFontTx/>
              <a:buNone/>
            </a:pPr>
            <a:r>
              <a:rPr lang="en-GB" sz="2800"/>
              <a:t>Companies confirmed payments; 10,263,334</a:t>
            </a:r>
          </a:p>
          <a:p>
            <a:pPr marL="609600" indent="-609600">
              <a:buFontTx/>
              <a:buNone/>
            </a:pPr>
            <a:r>
              <a:rPr lang="en-GB" sz="2800" b="1"/>
              <a:t>Govt. under declaration effect; 292,531</a:t>
            </a:r>
          </a:p>
          <a:p>
            <a:pPr marL="609600" indent="-609600">
              <a:buFontTx/>
              <a:buAutoNum type="arabicPeriod" startAt="4"/>
            </a:pPr>
            <a:r>
              <a:rPr lang="en-GB" sz="2800" b="1">
                <a:solidFill>
                  <a:srgbClr val="CC0066"/>
                </a:solidFill>
              </a:rPr>
              <a:t>Import Duties (TzS 000)</a:t>
            </a:r>
          </a:p>
          <a:p>
            <a:pPr marL="609600" indent="-609600">
              <a:buFontTx/>
              <a:buNone/>
            </a:pPr>
            <a:r>
              <a:rPr lang="en-GB" sz="2800"/>
              <a:t>Government confirmed receipt; 4,773,743</a:t>
            </a:r>
          </a:p>
          <a:p>
            <a:pPr marL="609600" indent="-609600">
              <a:buFontTx/>
              <a:buNone/>
            </a:pPr>
            <a:r>
              <a:rPr lang="en-GB" sz="2800"/>
              <a:t>Companies confirmed payments; 3,484,684</a:t>
            </a:r>
          </a:p>
          <a:p>
            <a:pPr marL="609600" indent="-609600">
              <a:buFontTx/>
              <a:buNone/>
            </a:pPr>
            <a:r>
              <a:rPr lang="en-GB" sz="2800" b="1"/>
              <a:t>Govt. over declaration effect; 1,289,059</a:t>
            </a:r>
          </a:p>
        </p:txBody>
      </p:sp>
      <p:pic>
        <p:nvPicPr>
          <p:cNvPr id="37892" name="Picture 4" descr="ForDIA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57200"/>
            <a:ext cx="6096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37893" name="Picture 5" descr="Publish What You P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9938" y="381000"/>
            <a:ext cx="754062"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3"/>
          <p:cNvSpPr>
            <a:spLocks noGrp="1"/>
          </p:cNvSpPr>
          <p:nvPr>
            <p:ph type="dt" sz="half" idx="10"/>
          </p:nvPr>
        </p:nvSpPr>
        <p:spPr/>
        <p:txBody>
          <a:bodyPr/>
          <a:lstStyle/>
          <a:p>
            <a:r>
              <a:rPr lang="en-GB"/>
              <a:t>Monday, May 14 2012</a:t>
            </a:r>
          </a:p>
        </p:txBody>
      </p:sp>
      <p:sp>
        <p:nvSpPr>
          <p:cNvPr id="7" name="Espace réservé du pied de page 4"/>
          <p:cNvSpPr>
            <a:spLocks noGrp="1"/>
          </p:cNvSpPr>
          <p:nvPr>
            <p:ph type="ftr" sz="quarter" idx="11"/>
          </p:nvPr>
        </p:nvSpPr>
        <p:spPr/>
        <p:txBody>
          <a:bodyPr/>
          <a:lstStyle/>
          <a:p>
            <a:r>
              <a:rPr lang="en-GB"/>
              <a:t>East African Trade Union Confederation Workshop-Zanzibar</a:t>
            </a:r>
          </a:p>
        </p:txBody>
      </p:sp>
      <p:sp>
        <p:nvSpPr>
          <p:cNvPr id="8" name="Espace réservé du numéro de diapositive 5"/>
          <p:cNvSpPr>
            <a:spLocks noGrp="1"/>
          </p:cNvSpPr>
          <p:nvPr>
            <p:ph type="sldNum" sz="quarter" idx="12"/>
          </p:nvPr>
        </p:nvSpPr>
        <p:spPr/>
        <p:txBody>
          <a:bodyPr/>
          <a:lstStyle/>
          <a:p>
            <a:fld id="{A4E30C4E-E99D-4670-A5A7-B31EBA8F7E41}" type="slidenum">
              <a:rPr lang="en-GB"/>
              <a:pPr/>
              <a:t>43</a:t>
            </a:fld>
            <a:endParaRPr lang="en-GB"/>
          </a:p>
        </p:txBody>
      </p:sp>
      <p:sp>
        <p:nvSpPr>
          <p:cNvPr id="38914" name="Rectangle 2"/>
          <p:cNvSpPr>
            <a:spLocks noGrp="1" noChangeArrowheads="1"/>
          </p:cNvSpPr>
          <p:nvPr>
            <p:ph type="title"/>
          </p:nvPr>
        </p:nvSpPr>
        <p:spPr/>
        <p:txBody>
          <a:bodyPr/>
          <a:lstStyle/>
          <a:p>
            <a:r>
              <a:rPr lang="en-GB" sz="4000"/>
              <a:t>What Does the Report Tell Us?.../</a:t>
            </a:r>
          </a:p>
        </p:txBody>
      </p:sp>
      <p:sp>
        <p:nvSpPr>
          <p:cNvPr id="38915" name="Rectangle 3"/>
          <p:cNvSpPr>
            <a:spLocks noGrp="1" noChangeArrowheads="1"/>
          </p:cNvSpPr>
          <p:nvPr>
            <p:ph type="body" idx="1"/>
          </p:nvPr>
        </p:nvSpPr>
        <p:spPr/>
        <p:txBody>
          <a:bodyPr/>
          <a:lstStyle/>
          <a:p>
            <a:pPr marL="609600" indent="-609600">
              <a:buFontTx/>
              <a:buAutoNum type="arabicPeriod" startAt="5"/>
            </a:pPr>
            <a:r>
              <a:rPr lang="en-GB" sz="2800" b="1">
                <a:solidFill>
                  <a:srgbClr val="CC0066"/>
                </a:solidFill>
              </a:rPr>
              <a:t>Fuel Levy</a:t>
            </a:r>
            <a:r>
              <a:rPr lang="en-GB" sz="2800">
                <a:solidFill>
                  <a:srgbClr val="CC0066"/>
                </a:solidFill>
              </a:rPr>
              <a:t> (TzS 000)</a:t>
            </a:r>
          </a:p>
          <a:p>
            <a:pPr marL="609600" indent="-609600">
              <a:buFontTx/>
              <a:buNone/>
            </a:pPr>
            <a:r>
              <a:rPr lang="en-GB" sz="2800"/>
              <a:t>Government confirmed receipt; 0</a:t>
            </a:r>
          </a:p>
          <a:p>
            <a:pPr marL="609600" indent="-609600">
              <a:buFontTx/>
              <a:buNone/>
            </a:pPr>
            <a:r>
              <a:rPr lang="en-GB" sz="2800"/>
              <a:t>Companies confirmed payments; 273,700</a:t>
            </a:r>
          </a:p>
          <a:p>
            <a:pPr marL="609600" indent="-609600">
              <a:buFontTx/>
              <a:buNone/>
            </a:pPr>
            <a:r>
              <a:rPr lang="en-GB" sz="2800" b="1"/>
              <a:t>Govt. under declaration effect; 273,700</a:t>
            </a:r>
          </a:p>
          <a:p>
            <a:pPr marL="609600" indent="-609600">
              <a:buFontTx/>
              <a:buAutoNum type="arabicPeriod" startAt="6"/>
            </a:pPr>
            <a:r>
              <a:rPr lang="en-GB" sz="2800" b="1">
                <a:solidFill>
                  <a:srgbClr val="CC0066"/>
                </a:solidFill>
              </a:rPr>
              <a:t>Excise Duty (TzS 000)</a:t>
            </a:r>
          </a:p>
          <a:p>
            <a:pPr marL="609600" indent="-609600">
              <a:buFontTx/>
              <a:buNone/>
            </a:pPr>
            <a:r>
              <a:rPr lang="en-GB" sz="2800"/>
              <a:t>Government confirmed receipt; 189,195</a:t>
            </a:r>
          </a:p>
          <a:p>
            <a:pPr marL="609600" indent="-609600">
              <a:buFontTx/>
              <a:buNone/>
            </a:pPr>
            <a:r>
              <a:rPr lang="en-GB" sz="2800"/>
              <a:t>Companies confirmed payments; 18,845,778</a:t>
            </a:r>
          </a:p>
          <a:p>
            <a:pPr marL="609600" indent="-609600">
              <a:buFontTx/>
              <a:buNone/>
            </a:pPr>
            <a:r>
              <a:rPr lang="en-GB" sz="2800" b="1"/>
              <a:t>Govt. under declaration effect; 18,656,583</a:t>
            </a:r>
          </a:p>
          <a:p>
            <a:pPr marL="609600" indent="-609600">
              <a:buFontTx/>
              <a:buNone/>
            </a:pPr>
            <a:endParaRPr lang="en-GB" sz="2800"/>
          </a:p>
        </p:txBody>
      </p:sp>
      <p:pic>
        <p:nvPicPr>
          <p:cNvPr id="38916" name="Picture 4" descr="ForDIA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57200"/>
            <a:ext cx="6096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38917" name="Picture 5" descr="Publish What You P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9938" y="381000"/>
            <a:ext cx="754062"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3"/>
          <p:cNvSpPr>
            <a:spLocks noGrp="1"/>
          </p:cNvSpPr>
          <p:nvPr>
            <p:ph type="dt" sz="half" idx="10"/>
          </p:nvPr>
        </p:nvSpPr>
        <p:spPr/>
        <p:txBody>
          <a:bodyPr/>
          <a:lstStyle/>
          <a:p>
            <a:r>
              <a:rPr lang="en-GB"/>
              <a:t>Monday, May 14 2012</a:t>
            </a:r>
          </a:p>
        </p:txBody>
      </p:sp>
      <p:sp>
        <p:nvSpPr>
          <p:cNvPr id="7" name="Espace réservé du pied de page 4"/>
          <p:cNvSpPr>
            <a:spLocks noGrp="1"/>
          </p:cNvSpPr>
          <p:nvPr>
            <p:ph type="ftr" sz="quarter" idx="11"/>
          </p:nvPr>
        </p:nvSpPr>
        <p:spPr/>
        <p:txBody>
          <a:bodyPr/>
          <a:lstStyle/>
          <a:p>
            <a:r>
              <a:rPr lang="en-GB"/>
              <a:t>East African Trade Union Confederation Workshop-Zanzibar</a:t>
            </a:r>
          </a:p>
        </p:txBody>
      </p:sp>
      <p:sp>
        <p:nvSpPr>
          <p:cNvPr id="8" name="Espace réservé du numéro de diapositive 5"/>
          <p:cNvSpPr>
            <a:spLocks noGrp="1"/>
          </p:cNvSpPr>
          <p:nvPr>
            <p:ph type="sldNum" sz="quarter" idx="12"/>
          </p:nvPr>
        </p:nvSpPr>
        <p:spPr/>
        <p:txBody>
          <a:bodyPr/>
          <a:lstStyle/>
          <a:p>
            <a:fld id="{A09B0795-5926-4C91-BABE-8765F0C2FD9A}" type="slidenum">
              <a:rPr lang="en-GB"/>
              <a:pPr/>
              <a:t>44</a:t>
            </a:fld>
            <a:endParaRPr lang="en-GB"/>
          </a:p>
        </p:txBody>
      </p:sp>
      <p:sp>
        <p:nvSpPr>
          <p:cNvPr id="39938" name="Rectangle 2"/>
          <p:cNvSpPr>
            <a:spLocks noGrp="1" noChangeArrowheads="1"/>
          </p:cNvSpPr>
          <p:nvPr>
            <p:ph type="title"/>
          </p:nvPr>
        </p:nvSpPr>
        <p:spPr/>
        <p:txBody>
          <a:bodyPr/>
          <a:lstStyle/>
          <a:p>
            <a:r>
              <a:rPr lang="en-GB" sz="4000"/>
              <a:t>What Does the Report Tell Us?.../ </a:t>
            </a:r>
          </a:p>
        </p:txBody>
      </p:sp>
      <p:sp>
        <p:nvSpPr>
          <p:cNvPr id="39939" name="Rectangle 3"/>
          <p:cNvSpPr>
            <a:spLocks noGrp="1" noChangeArrowheads="1"/>
          </p:cNvSpPr>
          <p:nvPr>
            <p:ph type="body" idx="1"/>
          </p:nvPr>
        </p:nvSpPr>
        <p:spPr/>
        <p:txBody>
          <a:bodyPr/>
          <a:lstStyle/>
          <a:p>
            <a:pPr marL="609600" indent="-609600">
              <a:lnSpc>
                <a:spcPct val="90000"/>
              </a:lnSpc>
              <a:buFontTx/>
              <a:buAutoNum type="arabicPeriod" startAt="7"/>
            </a:pPr>
            <a:r>
              <a:rPr lang="en-GB" b="1">
                <a:solidFill>
                  <a:srgbClr val="CC0066"/>
                </a:solidFill>
              </a:rPr>
              <a:t>Royalties</a:t>
            </a:r>
            <a:r>
              <a:rPr lang="en-GB">
                <a:solidFill>
                  <a:srgbClr val="CC0066"/>
                </a:solidFill>
              </a:rPr>
              <a:t> (TzS 000)</a:t>
            </a:r>
          </a:p>
          <a:p>
            <a:pPr marL="609600" indent="-609600">
              <a:lnSpc>
                <a:spcPct val="90000"/>
              </a:lnSpc>
              <a:buFontTx/>
              <a:buNone/>
            </a:pPr>
            <a:r>
              <a:rPr lang="en-GB"/>
              <a:t>Government confirmed receipt; 89,886</a:t>
            </a:r>
          </a:p>
          <a:p>
            <a:pPr marL="609600" indent="-609600">
              <a:lnSpc>
                <a:spcPct val="90000"/>
              </a:lnSpc>
              <a:buFontTx/>
              <a:buNone/>
            </a:pPr>
            <a:r>
              <a:rPr lang="en-GB"/>
              <a:t>Companies confirmed payments; 393,902</a:t>
            </a:r>
          </a:p>
          <a:p>
            <a:pPr marL="609600" indent="-609600">
              <a:lnSpc>
                <a:spcPct val="90000"/>
              </a:lnSpc>
              <a:buFontTx/>
              <a:buNone/>
            </a:pPr>
            <a:r>
              <a:rPr lang="en-GB" b="1"/>
              <a:t>Govt. under declaration effect; 304,016</a:t>
            </a:r>
          </a:p>
          <a:p>
            <a:pPr marL="609600" indent="-609600">
              <a:lnSpc>
                <a:spcPct val="90000"/>
              </a:lnSpc>
              <a:buFontTx/>
              <a:buNone/>
            </a:pPr>
            <a:r>
              <a:rPr lang="en-GB" b="1">
                <a:solidFill>
                  <a:srgbClr val="CC0066"/>
                </a:solidFill>
              </a:rPr>
              <a:t>Royalties (US$ 000)</a:t>
            </a:r>
          </a:p>
          <a:p>
            <a:pPr marL="609600" indent="-609600">
              <a:lnSpc>
                <a:spcPct val="90000"/>
              </a:lnSpc>
              <a:buFontTx/>
              <a:buNone/>
            </a:pPr>
            <a:r>
              <a:rPr lang="en-GB"/>
              <a:t>Government confirmed receipt; 17,089</a:t>
            </a:r>
          </a:p>
          <a:p>
            <a:pPr marL="609600" indent="-609600">
              <a:lnSpc>
                <a:spcPct val="90000"/>
              </a:lnSpc>
              <a:buFontTx/>
              <a:buNone/>
            </a:pPr>
            <a:r>
              <a:rPr lang="en-GB"/>
              <a:t>Companies confirmed payments; 34,136</a:t>
            </a:r>
          </a:p>
          <a:p>
            <a:pPr marL="609600" indent="-609600">
              <a:lnSpc>
                <a:spcPct val="90000"/>
              </a:lnSpc>
              <a:buFontTx/>
              <a:buNone/>
            </a:pPr>
            <a:r>
              <a:rPr lang="en-GB" b="1"/>
              <a:t>Govt. under declaration effect; 17,047</a:t>
            </a:r>
          </a:p>
        </p:txBody>
      </p:sp>
      <p:pic>
        <p:nvPicPr>
          <p:cNvPr id="39940" name="Picture 4" descr="ForDIA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57200"/>
            <a:ext cx="6096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39941" name="Picture 5" descr="Publish What You P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9938" y="381000"/>
            <a:ext cx="754062"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3"/>
          <p:cNvSpPr>
            <a:spLocks noGrp="1"/>
          </p:cNvSpPr>
          <p:nvPr>
            <p:ph type="dt" sz="half" idx="10"/>
          </p:nvPr>
        </p:nvSpPr>
        <p:spPr/>
        <p:txBody>
          <a:bodyPr/>
          <a:lstStyle/>
          <a:p>
            <a:r>
              <a:rPr lang="en-GB"/>
              <a:t>Monday, May 14 2012</a:t>
            </a:r>
          </a:p>
        </p:txBody>
      </p:sp>
      <p:sp>
        <p:nvSpPr>
          <p:cNvPr id="7" name="Espace réservé du pied de page 4"/>
          <p:cNvSpPr>
            <a:spLocks noGrp="1"/>
          </p:cNvSpPr>
          <p:nvPr>
            <p:ph type="ftr" sz="quarter" idx="11"/>
          </p:nvPr>
        </p:nvSpPr>
        <p:spPr/>
        <p:txBody>
          <a:bodyPr/>
          <a:lstStyle/>
          <a:p>
            <a:r>
              <a:rPr lang="en-GB"/>
              <a:t>East African Trade Union Confederation Workshop-Zanzibar</a:t>
            </a:r>
          </a:p>
        </p:txBody>
      </p:sp>
      <p:sp>
        <p:nvSpPr>
          <p:cNvPr id="8" name="Espace réservé du numéro de diapositive 5"/>
          <p:cNvSpPr>
            <a:spLocks noGrp="1"/>
          </p:cNvSpPr>
          <p:nvPr>
            <p:ph type="sldNum" sz="quarter" idx="12"/>
          </p:nvPr>
        </p:nvSpPr>
        <p:spPr/>
        <p:txBody>
          <a:bodyPr/>
          <a:lstStyle/>
          <a:p>
            <a:fld id="{B4DCEB33-6F08-46A0-AC60-C7275C820BEE}" type="slidenum">
              <a:rPr lang="en-GB"/>
              <a:pPr/>
              <a:t>45</a:t>
            </a:fld>
            <a:endParaRPr lang="en-GB"/>
          </a:p>
        </p:txBody>
      </p:sp>
      <p:sp>
        <p:nvSpPr>
          <p:cNvPr id="40962" name="Rectangle 2"/>
          <p:cNvSpPr>
            <a:spLocks noGrp="1" noChangeArrowheads="1"/>
          </p:cNvSpPr>
          <p:nvPr>
            <p:ph type="title"/>
          </p:nvPr>
        </p:nvSpPr>
        <p:spPr/>
        <p:txBody>
          <a:bodyPr/>
          <a:lstStyle/>
          <a:p>
            <a:r>
              <a:rPr lang="en-GB" sz="4000"/>
              <a:t>What Does the Report Tell Us?.../</a:t>
            </a:r>
          </a:p>
        </p:txBody>
      </p:sp>
      <p:sp>
        <p:nvSpPr>
          <p:cNvPr id="40963" name="Rectangle 3"/>
          <p:cNvSpPr>
            <a:spLocks noGrp="1" noChangeArrowheads="1"/>
          </p:cNvSpPr>
          <p:nvPr>
            <p:ph type="body" idx="1"/>
          </p:nvPr>
        </p:nvSpPr>
        <p:spPr/>
        <p:txBody>
          <a:bodyPr/>
          <a:lstStyle/>
          <a:p>
            <a:pPr marL="609600" indent="-609600">
              <a:lnSpc>
                <a:spcPct val="90000"/>
              </a:lnSpc>
              <a:buFontTx/>
              <a:buAutoNum type="arabicPeriod" startAt="8"/>
            </a:pPr>
            <a:r>
              <a:rPr lang="en-GB" sz="2800" b="1">
                <a:solidFill>
                  <a:srgbClr val="CC0066"/>
                </a:solidFill>
              </a:rPr>
              <a:t>License and Permit Fees</a:t>
            </a:r>
            <a:r>
              <a:rPr lang="en-GB" sz="2800">
                <a:solidFill>
                  <a:srgbClr val="CC0066"/>
                </a:solidFill>
              </a:rPr>
              <a:t> (TzS 000)</a:t>
            </a:r>
          </a:p>
          <a:p>
            <a:pPr marL="609600" indent="-609600">
              <a:lnSpc>
                <a:spcPct val="90000"/>
              </a:lnSpc>
              <a:buFontTx/>
              <a:buNone/>
            </a:pPr>
            <a:r>
              <a:rPr lang="en-GB" sz="2800"/>
              <a:t>Government confirmed receipt; 206,068</a:t>
            </a:r>
          </a:p>
          <a:p>
            <a:pPr marL="609600" indent="-609600">
              <a:lnSpc>
                <a:spcPct val="90000"/>
              </a:lnSpc>
              <a:buFontTx/>
              <a:buNone/>
            </a:pPr>
            <a:r>
              <a:rPr lang="en-GB" sz="2800"/>
              <a:t>Companies confirmed payments; 357,067</a:t>
            </a:r>
          </a:p>
          <a:p>
            <a:pPr marL="609600" indent="-609600">
              <a:lnSpc>
                <a:spcPct val="90000"/>
              </a:lnSpc>
              <a:buFontTx/>
              <a:buNone/>
            </a:pPr>
            <a:r>
              <a:rPr lang="en-GB" sz="2800" b="1"/>
              <a:t>Govt. under declaration effect; 150,998</a:t>
            </a:r>
          </a:p>
          <a:p>
            <a:pPr marL="609600" indent="-609600">
              <a:lnSpc>
                <a:spcPct val="90000"/>
              </a:lnSpc>
              <a:buFontTx/>
              <a:buAutoNum type="arabicPeriod" startAt="9"/>
            </a:pPr>
            <a:r>
              <a:rPr lang="en-GB" sz="2800" b="1">
                <a:solidFill>
                  <a:srgbClr val="CC0066"/>
                </a:solidFill>
              </a:rPr>
              <a:t>Profits as per PSA received from TPDC (TzS 000)</a:t>
            </a:r>
          </a:p>
          <a:p>
            <a:pPr marL="609600" indent="-609600">
              <a:lnSpc>
                <a:spcPct val="90000"/>
              </a:lnSpc>
              <a:buFontTx/>
              <a:buNone/>
            </a:pPr>
            <a:r>
              <a:rPr lang="en-GB" sz="2800"/>
              <a:t>Government confirmed receipt; 8,121,324</a:t>
            </a:r>
          </a:p>
          <a:p>
            <a:pPr marL="609600" indent="-609600">
              <a:lnSpc>
                <a:spcPct val="90000"/>
              </a:lnSpc>
              <a:buFontTx/>
              <a:buNone/>
            </a:pPr>
            <a:r>
              <a:rPr lang="en-GB" sz="2800"/>
              <a:t>Companies confirmed payments; 12,085,344</a:t>
            </a:r>
          </a:p>
          <a:p>
            <a:pPr marL="609600" indent="-609600">
              <a:lnSpc>
                <a:spcPct val="90000"/>
              </a:lnSpc>
              <a:buFontTx/>
              <a:buNone/>
            </a:pPr>
            <a:r>
              <a:rPr lang="en-GB" sz="2800" b="1"/>
              <a:t>Govt. under declaration effect; 3,964,000</a:t>
            </a:r>
          </a:p>
          <a:p>
            <a:pPr marL="609600" indent="-609600">
              <a:lnSpc>
                <a:spcPct val="90000"/>
              </a:lnSpc>
              <a:buFontTx/>
              <a:buNone/>
            </a:pPr>
            <a:endParaRPr lang="en-GB" sz="2800"/>
          </a:p>
        </p:txBody>
      </p:sp>
      <p:pic>
        <p:nvPicPr>
          <p:cNvPr id="40964" name="Picture 4" descr="ForDIA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57200"/>
            <a:ext cx="6096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40965" name="Picture 5" descr="Publish What You P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9938" y="381000"/>
            <a:ext cx="754062"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3"/>
          <p:cNvSpPr>
            <a:spLocks noGrp="1"/>
          </p:cNvSpPr>
          <p:nvPr>
            <p:ph type="dt" sz="half" idx="10"/>
          </p:nvPr>
        </p:nvSpPr>
        <p:spPr/>
        <p:txBody>
          <a:bodyPr/>
          <a:lstStyle/>
          <a:p>
            <a:r>
              <a:rPr lang="en-GB"/>
              <a:t>Monday, May 14 2012</a:t>
            </a:r>
          </a:p>
        </p:txBody>
      </p:sp>
      <p:sp>
        <p:nvSpPr>
          <p:cNvPr id="7" name="Espace réservé du pied de page 4"/>
          <p:cNvSpPr>
            <a:spLocks noGrp="1"/>
          </p:cNvSpPr>
          <p:nvPr>
            <p:ph type="ftr" sz="quarter" idx="11"/>
          </p:nvPr>
        </p:nvSpPr>
        <p:spPr/>
        <p:txBody>
          <a:bodyPr/>
          <a:lstStyle/>
          <a:p>
            <a:r>
              <a:rPr lang="en-GB"/>
              <a:t>East African Trade Union Confederation Workshop-Zanzibar</a:t>
            </a:r>
          </a:p>
        </p:txBody>
      </p:sp>
      <p:sp>
        <p:nvSpPr>
          <p:cNvPr id="8" name="Espace réservé du numéro de diapositive 5"/>
          <p:cNvSpPr>
            <a:spLocks noGrp="1"/>
          </p:cNvSpPr>
          <p:nvPr>
            <p:ph type="sldNum" sz="quarter" idx="12"/>
          </p:nvPr>
        </p:nvSpPr>
        <p:spPr/>
        <p:txBody>
          <a:bodyPr/>
          <a:lstStyle/>
          <a:p>
            <a:fld id="{35A1A38B-57F3-46EF-914A-1C100B16CB42}" type="slidenum">
              <a:rPr lang="en-GB"/>
              <a:pPr/>
              <a:t>46</a:t>
            </a:fld>
            <a:endParaRPr lang="en-GB"/>
          </a:p>
        </p:txBody>
      </p:sp>
      <p:sp>
        <p:nvSpPr>
          <p:cNvPr id="41986" name="Rectangle 2"/>
          <p:cNvSpPr>
            <a:spLocks noGrp="1" noChangeArrowheads="1"/>
          </p:cNvSpPr>
          <p:nvPr>
            <p:ph type="title"/>
          </p:nvPr>
        </p:nvSpPr>
        <p:spPr/>
        <p:txBody>
          <a:bodyPr/>
          <a:lstStyle/>
          <a:p>
            <a:r>
              <a:rPr lang="en-GB" sz="4000"/>
              <a:t>What Does the Report Tell Us?.../</a:t>
            </a:r>
          </a:p>
        </p:txBody>
      </p:sp>
      <p:sp>
        <p:nvSpPr>
          <p:cNvPr id="41987" name="Rectangle 3"/>
          <p:cNvSpPr>
            <a:spLocks noGrp="1" noChangeArrowheads="1"/>
          </p:cNvSpPr>
          <p:nvPr>
            <p:ph type="body" idx="1"/>
          </p:nvPr>
        </p:nvSpPr>
        <p:spPr/>
        <p:txBody>
          <a:bodyPr/>
          <a:lstStyle/>
          <a:p>
            <a:pPr marL="609600" indent="-609600">
              <a:buFontTx/>
              <a:buAutoNum type="arabicPeriod" startAt="10"/>
            </a:pPr>
            <a:r>
              <a:rPr lang="en-GB" sz="2800" b="1">
                <a:solidFill>
                  <a:srgbClr val="CC0066"/>
                </a:solidFill>
              </a:rPr>
              <a:t>Local Government Levies</a:t>
            </a:r>
            <a:r>
              <a:rPr lang="en-GB" sz="2800">
                <a:solidFill>
                  <a:srgbClr val="CC0066"/>
                </a:solidFill>
              </a:rPr>
              <a:t> (TzS 000)</a:t>
            </a:r>
          </a:p>
          <a:p>
            <a:pPr marL="609600" indent="-609600">
              <a:buFontTx/>
              <a:buNone/>
            </a:pPr>
            <a:r>
              <a:rPr lang="en-GB" sz="2800"/>
              <a:t>Government confirmed receipt; 334,683</a:t>
            </a:r>
          </a:p>
          <a:p>
            <a:pPr marL="609600" indent="-609600">
              <a:buFontTx/>
              <a:buNone/>
            </a:pPr>
            <a:r>
              <a:rPr lang="en-GB" sz="2800"/>
              <a:t>Companies confirmed payments; 463,719</a:t>
            </a:r>
          </a:p>
          <a:p>
            <a:pPr marL="609600" indent="-609600">
              <a:buFontTx/>
              <a:buNone/>
            </a:pPr>
            <a:r>
              <a:rPr lang="en-GB" sz="2800" b="1"/>
              <a:t>Govt. under declaration effect; 129,036</a:t>
            </a:r>
          </a:p>
          <a:p>
            <a:pPr marL="609600" indent="-609600">
              <a:buFontTx/>
              <a:buAutoNum type="arabicPeriod" startAt="11"/>
            </a:pPr>
            <a:r>
              <a:rPr lang="en-GB" sz="2800" b="1">
                <a:solidFill>
                  <a:srgbClr val="CC0066"/>
                </a:solidFill>
              </a:rPr>
              <a:t>PAYE (TzS 000)</a:t>
            </a:r>
          </a:p>
          <a:p>
            <a:pPr marL="609600" indent="-609600">
              <a:buFontTx/>
              <a:buNone/>
            </a:pPr>
            <a:r>
              <a:rPr lang="en-GB" sz="2800"/>
              <a:t>Government confirmed receipt; 45,388,519</a:t>
            </a:r>
          </a:p>
          <a:p>
            <a:pPr marL="609600" indent="-609600">
              <a:buFontTx/>
              <a:buNone/>
            </a:pPr>
            <a:r>
              <a:rPr lang="en-GB" sz="2800"/>
              <a:t>Companies confirmed payments; 44,638,465</a:t>
            </a:r>
          </a:p>
          <a:p>
            <a:pPr marL="609600" indent="-609600">
              <a:buFontTx/>
              <a:buNone/>
            </a:pPr>
            <a:r>
              <a:rPr lang="en-GB" sz="2800" b="1"/>
              <a:t>Govt. under declaration effect; 750,054</a:t>
            </a:r>
          </a:p>
          <a:p>
            <a:pPr marL="609600" indent="-609600">
              <a:buFontTx/>
              <a:buNone/>
            </a:pPr>
            <a:endParaRPr lang="en-GB" sz="2800"/>
          </a:p>
          <a:p>
            <a:pPr marL="609600" indent="-609600">
              <a:buFontTx/>
              <a:buNone/>
            </a:pPr>
            <a:endParaRPr lang="en-GB" sz="2800"/>
          </a:p>
        </p:txBody>
      </p:sp>
      <p:pic>
        <p:nvPicPr>
          <p:cNvPr id="41988" name="Picture 4" descr="ForDIA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57200"/>
            <a:ext cx="6096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41989" name="Picture 5" descr="Publish What You P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9938" y="381000"/>
            <a:ext cx="754062"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3"/>
          <p:cNvSpPr>
            <a:spLocks noGrp="1"/>
          </p:cNvSpPr>
          <p:nvPr>
            <p:ph type="dt" sz="half" idx="10"/>
          </p:nvPr>
        </p:nvSpPr>
        <p:spPr/>
        <p:txBody>
          <a:bodyPr/>
          <a:lstStyle/>
          <a:p>
            <a:r>
              <a:rPr lang="en-GB"/>
              <a:t>Monday, May 14 2012</a:t>
            </a:r>
          </a:p>
        </p:txBody>
      </p:sp>
      <p:sp>
        <p:nvSpPr>
          <p:cNvPr id="7" name="Espace réservé du pied de page 4"/>
          <p:cNvSpPr>
            <a:spLocks noGrp="1"/>
          </p:cNvSpPr>
          <p:nvPr>
            <p:ph type="ftr" sz="quarter" idx="11"/>
          </p:nvPr>
        </p:nvSpPr>
        <p:spPr/>
        <p:txBody>
          <a:bodyPr/>
          <a:lstStyle/>
          <a:p>
            <a:r>
              <a:rPr lang="en-GB"/>
              <a:t>East African Trade Union Confederation Workshop-Zanzibar</a:t>
            </a:r>
          </a:p>
        </p:txBody>
      </p:sp>
      <p:sp>
        <p:nvSpPr>
          <p:cNvPr id="8" name="Espace réservé du numéro de diapositive 5"/>
          <p:cNvSpPr>
            <a:spLocks noGrp="1"/>
          </p:cNvSpPr>
          <p:nvPr>
            <p:ph type="sldNum" sz="quarter" idx="12"/>
          </p:nvPr>
        </p:nvSpPr>
        <p:spPr/>
        <p:txBody>
          <a:bodyPr/>
          <a:lstStyle/>
          <a:p>
            <a:fld id="{A7930274-BBB5-40AC-B65B-1951A436F710}" type="slidenum">
              <a:rPr lang="en-GB"/>
              <a:pPr/>
              <a:t>47</a:t>
            </a:fld>
            <a:endParaRPr lang="en-GB"/>
          </a:p>
        </p:txBody>
      </p:sp>
      <p:sp>
        <p:nvSpPr>
          <p:cNvPr id="43010" name="Rectangle 2"/>
          <p:cNvSpPr>
            <a:spLocks noGrp="1" noChangeArrowheads="1"/>
          </p:cNvSpPr>
          <p:nvPr>
            <p:ph type="title"/>
          </p:nvPr>
        </p:nvSpPr>
        <p:spPr/>
        <p:txBody>
          <a:bodyPr/>
          <a:lstStyle/>
          <a:p>
            <a:r>
              <a:rPr lang="en-GB" sz="4000"/>
              <a:t>What Does the Report Tell Us?.../</a:t>
            </a:r>
          </a:p>
        </p:txBody>
      </p:sp>
      <p:sp>
        <p:nvSpPr>
          <p:cNvPr id="43011" name="Rectangle 3"/>
          <p:cNvSpPr>
            <a:spLocks noGrp="1" noChangeArrowheads="1"/>
          </p:cNvSpPr>
          <p:nvPr>
            <p:ph type="body" idx="1"/>
          </p:nvPr>
        </p:nvSpPr>
        <p:spPr/>
        <p:txBody>
          <a:bodyPr/>
          <a:lstStyle/>
          <a:p>
            <a:pPr marL="609600" indent="-609600">
              <a:buFontTx/>
              <a:buAutoNum type="arabicPeriod" startAt="12"/>
            </a:pPr>
            <a:r>
              <a:rPr lang="en-GB" sz="2800" b="1">
                <a:solidFill>
                  <a:srgbClr val="CC0066"/>
                </a:solidFill>
              </a:rPr>
              <a:t>NSSF</a:t>
            </a:r>
            <a:r>
              <a:rPr lang="en-GB" sz="2800">
                <a:solidFill>
                  <a:srgbClr val="CC0066"/>
                </a:solidFill>
              </a:rPr>
              <a:t> (TzS 000)</a:t>
            </a:r>
          </a:p>
          <a:p>
            <a:pPr marL="609600" indent="-609600">
              <a:buFontTx/>
              <a:buNone/>
            </a:pPr>
            <a:r>
              <a:rPr lang="en-GB" sz="2800"/>
              <a:t>Government confirmed receipt; 20,740,625</a:t>
            </a:r>
          </a:p>
          <a:p>
            <a:pPr marL="609600" indent="-609600">
              <a:buFontTx/>
              <a:buNone/>
            </a:pPr>
            <a:r>
              <a:rPr lang="en-GB" sz="2800"/>
              <a:t>Companies confirmed payments; 20,833,926</a:t>
            </a:r>
          </a:p>
          <a:p>
            <a:pPr marL="609600" indent="-609600">
              <a:buFontTx/>
              <a:buNone/>
            </a:pPr>
            <a:r>
              <a:rPr lang="en-GB" sz="2800" b="1"/>
              <a:t>Govt. under declaration effect; 93,301</a:t>
            </a:r>
          </a:p>
          <a:p>
            <a:pPr marL="609600" indent="-609600">
              <a:buFontTx/>
              <a:buNone/>
            </a:pPr>
            <a:r>
              <a:rPr lang="en-GB" sz="2800" b="1">
                <a:solidFill>
                  <a:srgbClr val="CC0066"/>
                </a:solidFill>
              </a:rPr>
              <a:t>Total Effect</a:t>
            </a:r>
          </a:p>
          <a:p>
            <a:pPr marL="609600" indent="-609600">
              <a:buFontTx/>
              <a:buNone/>
            </a:pPr>
            <a:r>
              <a:rPr lang="en-GB" sz="2800" b="1"/>
              <a:t>Govt. under declaration taxes; TzS 24 billion</a:t>
            </a:r>
          </a:p>
          <a:p>
            <a:pPr marL="609600" indent="-609600">
              <a:buFontTx/>
              <a:buNone/>
            </a:pPr>
            <a:r>
              <a:rPr lang="en-GB" sz="2800" b="1"/>
              <a:t>Govt. under declaration royalties; US$ 18 million</a:t>
            </a:r>
          </a:p>
          <a:p>
            <a:pPr marL="609600" indent="-609600">
              <a:buFontTx/>
              <a:buNone/>
            </a:pPr>
            <a:endParaRPr lang="en-GB" sz="2800"/>
          </a:p>
        </p:txBody>
      </p:sp>
      <p:pic>
        <p:nvPicPr>
          <p:cNvPr id="43012" name="Picture 4" descr="ForDIA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57200"/>
            <a:ext cx="6096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43013" name="Picture 5" descr="Publish What You Pa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9938" y="381000"/>
            <a:ext cx="754062"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3"/>
          <p:cNvSpPr>
            <a:spLocks noGrp="1"/>
          </p:cNvSpPr>
          <p:nvPr>
            <p:ph type="dt" sz="half" idx="10"/>
          </p:nvPr>
        </p:nvSpPr>
        <p:spPr/>
        <p:txBody>
          <a:bodyPr/>
          <a:lstStyle/>
          <a:p>
            <a:r>
              <a:rPr lang="en-GB"/>
              <a:t>Monday, May 14 2012</a:t>
            </a:r>
          </a:p>
        </p:txBody>
      </p:sp>
      <p:sp>
        <p:nvSpPr>
          <p:cNvPr id="7" name="Espace réservé du pied de page 4"/>
          <p:cNvSpPr>
            <a:spLocks noGrp="1"/>
          </p:cNvSpPr>
          <p:nvPr>
            <p:ph type="ftr" sz="quarter" idx="11"/>
          </p:nvPr>
        </p:nvSpPr>
        <p:spPr/>
        <p:txBody>
          <a:bodyPr/>
          <a:lstStyle/>
          <a:p>
            <a:r>
              <a:rPr lang="en-GB"/>
              <a:t>East African Trade Union Confederation Workshop-Zanzibar</a:t>
            </a:r>
          </a:p>
        </p:txBody>
      </p:sp>
      <p:sp>
        <p:nvSpPr>
          <p:cNvPr id="8" name="Espace réservé du numéro de diapositive 5"/>
          <p:cNvSpPr>
            <a:spLocks noGrp="1"/>
          </p:cNvSpPr>
          <p:nvPr>
            <p:ph type="sldNum" sz="quarter" idx="12"/>
          </p:nvPr>
        </p:nvSpPr>
        <p:spPr/>
        <p:txBody>
          <a:bodyPr/>
          <a:lstStyle/>
          <a:p>
            <a:fld id="{221198F6-5D87-4160-87F4-829C426E4249}" type="slidenum">
              <a:rPr lang="en-GB"/>
              <a:pPr/>
              <a:t>48</a:t>
            </a:fld>
            <a:endParaRPr lang="en-GB"/>
          </a:p>
        </p:txBody>
      </p:sp>
      <p:sp>
        <p:nvSpPr>
          <p:cNvPr id="44034" name="Rectangle 2"/>
          <p:cNvSpPr>
            <a:spLocks noGrp="1" noChangeArrowheads="1"/>
          </p:cNvSpPr>
          <p:nvPr>
            <p:ph type="title"/>
          </p:nvPr>
        </p:nvSpPr>
        <p:spPr/>
        <p:txBody>
          <a:bodyPr/>
          <a:lstStyle/>
          <a:p>
            <a:r>
              <a:rPr lang="en-GB"/>
              <a:t>Emerging Issues</a:t>
            </a:r>
          </a:p>
        </p:txBody>
      </p:sp>
      <p:sp>
        <p:nvSpPr>
          <p:cNvPr id="44035" name="Rectangle 3"/>
          <p:cNvSpPr>
            <a:spLocks noGrp="1" noChangeArrowheads="1"/>
          </p:cNvSpPr>
          <p:nvPr>
            <p:ph type="body" idx="1"/>
          </p:nvPr>
        </p:nvSpPr>
        <p:spPr/>
        <p:txBody>
          <a:bodyPr/>
          <a:lstStyle/>
          <a:p>
            <a:pPr marL="609600" indent="-609600">
              <a:lnSpc>
                <a:spcPct val="80000"/>
              </a:lnSpc>
              <a:buFontTx/>
              <a:buAutoNum type="arabicPeriod"/>
            </a:pPr>
            <a:r>
              <a:rPr lang="en-GB" sz="1800"/>
              <a:t>The total effect of confirmed Government under declared taxes and royalties, just in a period of one year only, is considered enormous! There is need to expand time scope and the Government to institute full auditing in TRA, MEM and TPDC to that effect. An Act of Parliament to backup Tanzania EITI process seems mandatory.</a:t>
            </a:r>
          </a:p>
          <a:p>
            <a:pPr marL="609600" indent="-609600">
              <a:lnSpc>
                <a:spcPct val="80000"/>
              </a:lnSpc>
              <a:buFontTx/>
              <a:buAutoNum type="arabicPeriod"/>
            </a:pPr>
            <a:r>
              <a:rPr lang="en-GB" sz="1800"/>
              <a:t>Coordination inadequacy: there are too many and uncoordinated points designated to receive payments from Companies, for example, MEM receives royalties, licenses &amp; permit fees, annual rental fees and other charges; TRA receives 8 different types of taxes; TPDC receives profits as per PSAs and processed gas payments; Local Governments receive LG Levy; Treasury receives dividends on Government shares; while NSSF receive NSSF payments/contributions. In an environment where there is no effective coordination, thus kind of arrangement greatly compromises efficiency and accountability. Harmonisation of receiving collections from companies is required</a:t>
            </a:r>
          </a:p>
          <a:p>
            <a:pPr marL="609600" indent="-609600">
              <a:lnSpc>
                <a:spcPct val="80000"/>
              </a:lnSpc>
              <a:buFontTx/>
              <a:buNone/>
            </a:pPr>
            <a:endParaRPr lang="en-GB" sz="1800"/>
          </a:p>
          <a:p>
            <a:pPr marL="609600" indent="-609600">
              <a:lnSpc>
                <a:spcPct val="80000"/>
              </a:lnSpc>
              <a:buFontTx/>
              <a:buNone/>
            </a:pPr>
            <a:r>
              <a:rPr lang="en-GB" sz="1800"/>
              <a:t> </a:t>
            </a:r>
          </a:p>
        </p:txBody>
      </p:sp>
      <p:pic>
        <p:nvPicPr>
          <p:cNvPr id="44036" name="Picture 4" descr="ForDIA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57200"/>
            <a:ext cx="6096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44037" name="Picture 5" descr="Publish What You P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9938" y="381000"/>
            <a:ext cx="754062"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3"/>
          <p:cNvSpPr>
            <a:spLocks noGrp="1"/>
          </p:cNvSpPr>
          <p:nvPr>
            <p:ph type="dt" sz="half" idx="10"/>
          </p:nvPr>
        </p:nvSpPr>
        <p:spPr/>
        <p:txBody>
          <a:bodyPr/>
          <a:lstStyle/>
          <a:p>
            <a:r>
              <a:rPr lang="en-GB"/>
              <a:t>Monday, May 14 2012</a:t>
            </a:r>
          </a:p>
        </p:txBody>
      </p:sp>
      <p:sp>
        <p:nvSpPr>
          <p:cNvPr id="7" name="Espace réservé du pied de page 4"/>
          <p:cNvSpPr>
            <a:spLocks noGrp="1"/>
          </p:cNvSpPr>
          <p:nvPr>
            <p:ph type="ftr" sz="quarter" idx="11"/>
          </p:nvPr>
        </p:nvSpPr>
        <p:spPr/>
        <p:txBody>
          <a:bodyPr/>
          <a:lstStyle/>
          <a:p>
            <a:r>
              <a:rPr lang="en-GB"/>
              <a:t>East African Trade Union Confederation Workshop-Zanzibar</a:t>
            </a:r>
          </a:p>
        </p:txBody>
      </p:sp>
      <p:sp>
        <p:nvSpPr>
          <p:cNvPr id="8" name="Espace réservé du numéro de diapositive 5"/>
          <p:cNvSpPr>
            <a:spLocks noGrp="1"/>
          </p:cNvSpPr>
          <p:nvPr>
            <p:ph type="sldNum" sz="quarter" idx="12"/>
          </p:nvPr>
        </p:nvSpPr>
        <p:spPr/>
        <p:txBody>
          <a:bodyPr/>
          <a:lstStyle/>
          <a:p>
            <a:fld id="{340155AA-E65C-49FE-AC1D-5EFC7D63D47E}" type="slidenum">
              <a:rPr lang="en-GB"/>
              <a:pPr/>
              <a:t>49</a:t>
            </a:fld>
            <a:endParaRPr lang="en-GB"/>
          </a:p>
        </p:txBody>
      </p:sp>
      <p:sp>
        <p:nvSpPr>
          <p:cNvPr id="45058" name="Rectangle 2"/>
          <p:cNvSpPr>
            <a:spLocks noGrp="1" noChangeArrowheads="1"/>
          </p:cNvSpPr>
          <p:nvPr>
            <p:ph type="title"/>
          </p:nvPr>
        </p:nvSpPr>
        <p:spPr>
          <a:xfrm>
            <a:off x="457200" y="304800"/>
            <a:ext cx="8229600" cy="1143000"/>
          </a:xfrm>
        </p:spPr>
        <p:txBody>
          <a:bodyPr/>
          <a:lstStyle/>
          <a:p>
            <a:r>
              <a:rPr lang="en-GB" sz="4000"/>
              <a:t>Emerging Issues</a:t>
            </a:r>
          </a:p>
        </p:txBody>
      </p:sp>
      <p:sp>
        <p:nvSpPr>
          <p:cNvPr id="45059" name="Rectangle 3"/>
          <p:cNvSpPr>
            <a:spLocks noGrp="1" noChangeArrowheads="1"/>
          </p:cNvSpPr>
          <p:nvPr>
            <p:ph type="body" idx="1"/>
          </p:nvPr>
        </p:nvSpPr>
        <p:spPr/>
        <p:txBody>
          <a:bodyPr/>
          <a:lstStyle/>
          <a:p>
            <a:pPr marL="533400" indent="-533400">
              <a:lnSpc>
                <a:spcPct val="80000"/>
              </a:lnSpc>
              <a:buFontTx/>
              <a:buAutoNum type="arabicPeriod" startAt="3"/>
            </a:pPr>
            <a:r>
              <a:rPr lang="en-GB" sz="1600"/>
              <a:t>Invisibility of Tanzanian nationals in EIs investments: the current trend is such that foreign forms of ownership/multinational corporations are dominant in Tanzania EIs investment, unfortunately also characterised by capital flight and MDAs opacity. There is need to transform current multinationals into corporate citizens of Tanzania thus meriting stakeholder’s pushing for transparency and accountability.</a:t>
            </a:r>
          </a:p>
          <a:p>
            <a:pPr marL="533400" indent="-533400">
              <a:lnSpc>
                <a:spcPct val="80000"/>
              </a:lnSpc>
              <a:buFontTx/>
              <a:buAutoNum type="arabicPeriod" startAt="3"/>
            </a:pPr>
            <a:r>
              <a:rPr lang="en-GB" sz="1600"/>
              <a:t>The corporate taxes [about 1.1% of all taxes], paid by mining and gas companies to the Government is very feeble. Most taxes are collected from workers as PAYE and similar taxes, ostensibly companies are not making profits because of carrying the initial investment charges forward thus compromising corporate profits. This may either call for renegotiating existing MDAs or reviewing MDAs with a view to rectify such  anomalies for any forthcoming EIs investments.</a:t>
            </a:r>
          </a:p>
          <a:p>
            <a:pPr marL="533400" indent="-533400">
              <a:lnSpc>
                <a:spcPct val="80000"/>
              </a:lnSpc>
              <a:buFontTx/>
              <a:buAutoNum type="arabicPeriod" startAt="3"/>
            </a:pPr>
            <a:r>
              <a:rPr lang="en-GB" sz="1600"/>
              <a:t>Despite Tanzania possessing plenty of minerals, it is only gold mining that seems to dominate the scene of current EIs investments in the country, distantly followed by diamond. While this may sound as mono-mining, it is actually an opportunity for Tanzania to plan diversification of EIs investments, to get the variety of minerals in the investment docket, but cautiously observing the issues of contract transparency and accountability, and the issues noted in item 4 above.</a:t>
            </a:r>
          </a:p>
          <a:p>
            <a:pPr marL="533400" indent="-533400">
              <a:lnSpc>
                <a:spcPct val="80000"/>
              </a:lnSpc>
              <a:buFontTx/>
              <a:buAutoNum type="arabicPeriod" startAt="3"/>
            </a:pPr>
            <a:endParaRPr lang="en-GB" sz="1600"/>
          </a:p>
          <a:p>
            <a:pPr marL="533400" indent="-533400">
              <a:lnSpc>
                <a:spcPct val="80000"/>
              </a:lnSpc>
              <a:buFontTx/>
              <a:buAutoNum type="arabicPeriod" startAt="3"/>
            </a:pPr>
            <a:endParaRPr lang="en-GB" sz="1600"/>
          </a:p>
        </p:txBody>
      </p:sp>
      <p:pic>
        <p:nvPicPr>
          <p:cNvPr id="45060" name="Picture 4" descr="ForDIA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57200"/>
            <a:ext cx="6096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45061" name="Picture 5" descr="Publish What You P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9938" y="381000"/>
            <a:ext cx="754062"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3"/>
          <p:cNvSpPr>
            <a:spLocks noGrp="1"/>
          </p:cNvSpPr>
          <p:nvPr>
            <p:ph type="dt" sz="half" idx="10"/>
          </p:nvPr>
        </p:nvSpPr>
        <p:spPr/>
        <p:txBody>
          <a:bodyPr/>
          <a:lstStyle/>
          <a:p>
            <a:r>
              <a:rPr lang="en-GB"/>
              <a:t>Monday, May 14 2012</a:t>
            </a:r>
          </a:p>
        </p:txBody>
      </p:sp>
      <p:sp>
        <p:nvSpPr>
          <p:cNvPr id="7" name="Espace réservé du pied de page 4"/>
          <p:cNvSpPr>
            <a:spLocks noGrp="1"/>
          </p:cNvSpPr>
          <p:nvPr>
            <p:ph type="ftr" sz="quarter" idx="11"/>
          </p:nvPr>
        </p:nvSpPr>
        <p:spPr/>
        <p:txBody>
          <a:bodyPr/>
          <a:lstStyle/>
          <a:p>
            <a:r>
              <a:rPr lang="en-GB"/>
              <a:t>East African Trade Union Confederation Workshop-Zanzibar</a:t>
            </a:r>
          </a:p>
        </p:txBody>
      </p:sp>
      <p:sp>
        <p:nvSpPr>
          <p:cNvPr id="8" name="Espace réservé du numéro de diapositive 5"/>
          <p:cNvSpPr>
            <a:spLocks noGrp="1"/>
          </p:cNvSpPr>
          <p:nvPr>
            <p:ph type="sldNum" sz="quarter" idx="12"/>
          </p:nvPr>
        </p:nvSpPr>
        <p:spPr/>
        <p:txBody>
          <a:bodyPr/>
          <a:lstStyle/>
          <a:p>
            <a:fld id="{53D9DBA4-3BDA-41AD-9475-8D197A34DFE8}" type="slidenum">
              <a:rPr lang="en-GB"/>
              <a:pPr/>
              <a:t>5</a:t>
            </a:fld>
            <a:endParaRPr lang="en-GB"/>
          </a:p>
        </p:txBody>
      </p:sp>
      <p:sp>
        <p:nvSpPr>
          <p:cNvPr id="7170" name="Rectangle 2"/>
          <p:cNvSpPr>
            <a:spLocks noGrp="1" noChangeArrowheads="1"/>
          </p:cNvSpPr>
          <p:nvPr>
            <p:ph type="title"/>
          </p:nvPr>
        </p:nvSpPr>
        <p:spPr/>
        <p:txBody>
          <a:bodyPr/>
          <a:lstStyle/>
          <a:p>
            <a:r>
              <a:rPr lang="en-GB" sz="4000"/>
              <a:t>Extractive Industries Issues and Status: Africa</a:t>
            </a:r>
          </a:p>
        </p:txBody>
      </p:sp>
      <p:sp>
        <p:nvSpPr>
          <p:cNvPr id="7171" name="Rectangle 3"/>
          <p:cNvSpPr>
            <a:spLocks noGrp="1" noChangeArrowheads="1"/>
          </p:cNvSpPr>
          <p:nvPr>
            <p:ph type="body" idx="1"/>
          </p:nvPr>
        </p:nvSpPr>
        <p:spPr/>
        <p:txBody>
          <a:bodyPr/>
          <a:lstStyle/>
          <a:p>
            <a:pPr>
              <a:lnSpc>
                <a:spcPct val="80000"/>
              </a:lnSpc>
              <a:buFontTx/>
              <a:buNone/>
            </a:pPr>
            <a:r>
              <a:rPr lang="en-US" sz="2000" b="1">
                <a:latin typeface="Tahoma" pitchFamily="34" charset="0"/>
                <a:cs typeface="Tahoma" pitchFamily="34" charset="0"/>
                <a:sym typeface="Tahoma" pitchFamily="34" charset="0"/>
              </a:rPr>
              <a:t>The EIs Wealth vis-à-vis Poverty: </a:t>
            </a:r>
            <a:r>
              <a:rPr lang="en-US" sz="2000" b="1"/>
              <a:t>Paradox</a:t>
            </a:r>
          </a:p>
          <a:p>
            <a:pPr>
              <a:lnSpc>
                <a:spcPct val="80000"/>
              </a:lnSpc>
            </a:pPr>
            <a:r>
              <a:rPr lang="en-US" sz="2300" b="1">
                <a:latin typeface="Tahoma" pitchFamily="34" charset="0"/>
                <a:cs typeface="Tahoma" pitchFamily="34" charset="0"/>
                <a:sym typeface="Tahoma" pitchFamily="34" charset="0"/>
              </a:rPr>
              <a:t>There is wide spread Poverty IN Extractive resource endowed countries (Resource curse)</a:t>
            </a:r>
            <a:endParaRPr lang="en-US" sz="2300" b="1">
              <a:latin typeface="Tahoma" pitchFamily="34" charset="0"/>
              <a:sym typeface="Tahoma" pitchFamily="34" charset="0"/>
            </a:endParaRPr>
          </a:p>
          <a:p>
            <a:pPr>
              <a:lnSpc>
                <a:spcPct val="80000"/>
              </a:lnSpc>
            </a:pPr>
            <a:endParaRPr lang="en-US" sz="2300" b="1">
              <a:latin typeface="Tahoma" pitchFamily="34" charset="0"/>
              <a:sym typeface="Tahoma" pitchFamily="34" charset="0"/>
            </a:endParaRPr>
          </a:p>
          <a:p>
            <a:pPr>
              <a:lnSpc>
                <a:spcPct val="80000"/>
              </a:lnSpc>
            </a:pPr>
            <a:r>
              <a:rPr lang="en-US" sz="2300" b="1">
                <a:latin typeface="Tahoma" pitchFamily="34" charset="0"/>
                <a:cs typeface="Tahoma" pitchFamily="34" charset="0"/>
                <a:sym typeface="Tahoma" pitchFamily="34" charset="0"/>
              </a:rPr>
              <a:t>Most Countries are Highly Indebted Poor Countries</a:t>
            </a:r>
            <a:endParaRPr lang="en-US" sz="2300" b="1">
              <a:latin typeface="Tahoma" pitchFamily="34" charset="0"/>
              <a:sym typeface="Tahoma" pitchFamily="34" charset="0"/>
            </a:endParaRPr>
          </a:p>
          <a:p>
            <a:pPr>
              <a:lnSpc>
                <a:spcPct val="80000"/>
              </a:lnSpc>
            </a:pPr>
            <a:endParaRPr lang="en-US" sz="2300">
              <a:latin typeface="Tahoma" pitchFamily="34" charset="0"/>
              <a:sym typeface="Tahoma" pitchFamily="34" charset="0"/>
            </a:endParaRPr>
          </a:p>
          <a:p>
            <a:pPr lvl="1">
              <a:lnSpc>
                <a:spcPct val="80000"/>
              </a:lnSpc>
            </a:pPr>
            <a:r>
              <a:rPr lang="en-US" sz="2400" b="1">
                <a:latin typeface="Tahoma" pitchFamily="34" charset="0"/>
                <a:cs typeface="Tahoma" pitchFamily="34" charset="0"/>
                <a:sym typeface="Tahoma" pitchFamily="34" charset="0"/>
              </a:rPr>
              <a:t>Scores low on the Human Development Index</a:t>
            </a:r>
            <a:endParaRPr lang="en-US" sz="2400" b="1">
              <a:latin typeface="Tahoma" pitchFamily="34" charset="0"/>
              <a:sym typeface="Tahoma" pitchFamily="34" charset="0"/>
            </a:endParaRPr>
          </a:p>
          <a:p>
            <a:pPr lvl="1">
              <a:lnSpc>
                <a:spcPct val="80000"/>
              </a:lnSpc>
            </a:pPr>
            <a:r>
              <a:rPr lang="en-US" sz="2400" b="1">
                <a:latin typeface="Tahoma" pitchFamily="34" charset="0"/>
                <a:cs typeface="Tahoma" pitchFamily="34" charset="0"/>
                <a:sym typeface="Tahoma" pitchFamily="34" charset="0"/>
              </a:rPr>
              <a:t>Deepening Poverty particularly in mining communities </a:t>
            </a:r>
            <a:endParaRPr lang="en-US" sz="2400" b="1">
              <a:latin typeface="Tahoma" pitchFamily="34" charset="0"/>
              <a:sym typeface="Tahoma" pitchFamily="34" charset="0"/>
            </a:endParaRPr>
          </a:p>
          <a:p>
            <a:pPr>
              <a:lnSpc>
                <a:spcPct val="80000"/>
              </a:lnSpc>
            </a:pPr>
            <a:r>
              <a:rPr lang="en-US" sz="2300" b="1">
                <a:latin typeface="Tahoma" pitchFamily="34" charset="0"/>
                <a:cs typeface="Tahoma" pitchFamily="34" charset="0"/>
                <a:sym typeface="Tahoma" pitchFamily="34" charset="0"/>
              </a:rPr>
              <a:t>Deepening environmental degradation and depletion of rural communities sources of livelihoods</a:t>
            </a:r>
            <a:endParaRPr lang="en-US" sz="2300" b="1">
              <a:latin typeface="Tahoma" pitchFamily="34" charset="0"/>
              <a:sym typeface="Tahoma" pitchFamily="34" charset="0"/>
            </a:endParaRPr>
          </a:p>
          <a:p>
            <a:pPr>
              <a:lnSpc>
                <a:spcPct val="80000"/>
              </a:lnSpc>
            </a:pPr>
            <a:r>
              <a:rPr lang="en-US" sz="2300" b="1">
                <a:latin typeface="Tahoma" pitchFamily="34" charset="0"/>
                <a:cs typeface="Tahoma" pitchFamily="34" charset="0"/>
                <a:sym typeface="Tahoma" pitchFamily="34" charset="0"/>
              </a:rPr>
              <a:t>Growing incidence of human right abuses</a:t>
            </a:r>
            <a:endParaRPr lang="en-GB" sz="2300" b="1">
              <a:latin typeface="Tahoma" pitchFamily="34" charset="0"/>
              <a:cs typeface="Tahoma" pitchFamily="34" charset="0"/>
              <a:sym typeface="Tahoma" pitchFamily="34" charset="0"/>
            </a:endParaRPr>
          </a:p>
        </p:txBody>
      </p:sp>
      <p:pic>
        <p:nvPicPr>
          <p:cNvPr id="7172" name="Picture 4" descr="ForDIA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457200"/>
            <a:ext cx="6096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7173" name="Picture 5" descr="Publish What You Pa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9938" y="381000"/>
            <a:ext cx="754062"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3"/>
          <p:cNvSpPr>
            <a:spLocks noGrp="1"/>
          </p:cNvSpPr>
          <p:nvPr>
            <p:ph type="dt" sz="half" idx="10"/>
          </p:nvPr>
        </p:nvSpPr>
        <p:spPr/>
        <p:txBody>
          <a:bodyPr/>
          <a:lstStyle/>
          <a:p>
            <a:r>
              <a:rPr lang="en-GB"/>
              <a:t>Monday, May 14 2012</a:t>
            </a:r>
          </a:p>
        </p:txBody>
      </p:sp>
      <p:sp>
        <p:nvSpPr>
          <p:cNvPr id="7" name="Espace réservé du pied de page 4"/>
          <p:cNvSpPr>
            <a:spLocks noGrp="1"/>
          </p:cNvSpPr>
          <p:nvPr>
            <p:ph type="ftr" sz="quarter" idx="11"/>
          </p:nvPr>
        </p:nvSpPr>
        <p:spPr/>
        <p:txBody>
          <a:bodyPr/>
          <a:lstStyle/>
          <a:p>
            <a:r>
              <a:rPr lang="en-GB"/>
              <a:t>East African Trade Union Confederation Workshop-Zanzibar</a:t>
            </a:r>
          </a:p>
        </p:txBody>
      </p:sp>
      <p:sp>
        <p:nvSpPr>
          <p:cNvPr id="8" name="Espace réservé du numéro de diapositive 5"/>
          <p:cNvSpPr>
            <a:spLocks noGrp="1"/>
          </p:cNvSpPr>
          <p:nvPr>
            <p:ph type="sldNum" sz="quarter" idx="12"/>
          </p:nvPr>
        </p:nvSpPr>
        <p:spPr/>
        <p:txBody>
          <a:bodyPr/>
          <a:lstStyle/>
          <a:p>
            <a:fld id="{7C8BC5F0-662F-4D2D-8B9F-D3AA392875DE}" type="slidenum">
              <a:rPr lang="en-GB"/>
              <a:pPr/>
              <a:t>50</a:t>
            </a:fld>
            <a:endParaRPr lang="en-GB"/>
          </a:p>
        </p:txBody>
      </p:sp>
      <p:sp>
        <p:nvSpPr>
          <p:cNvPr id="48130" name="Rectangle 2"/>
          <p:cNvSpPr>
            <a:spLocks noGrp="1" noChangeArrowheads="1"/>
          </p:cNvSpPr>
          <p:nvPr>
            <p:ph type="title"/>
          </p:nvPr>
        </p:nvSpPr>
        <p:spPr/>
        <p:txBody>
          <a:bodyPr/>
          <a:lstStyle/>
          <a:p>
            <a:r>
              <a:rPr lang="en-GB" sz="4000"/>
              <a:t>Emerging Issues</a:t>
            </a:r>
          </a:p>
        </p:txBody>
      </p:sp>
      <p:sp>
        <p:nvSpPr>
          <p:cNvPr id="48131" name="Rectangle 3"/>
          <p:cNvSpPr>
            <a:spLocks noGrp="1" noChangeArrowheads="1"/>
          </p:cNvSpPr>
          <p:nvPr>
            <p:ph type="body" idx="1"/>
          </p:nvPr>
        </p:nvSpPr>
        <p:spPr/>
        <p:txBody>
          <a:bodyPr/>
          <a:lstStyle/>
          <a:p>
            <a:pPr marL="533400" indent="-533400">
              <a:lnSpc>
                <a:spcPct val="80000"/>
              </a:lnSpc>
              <a:buFontTx/>
              <a:buAutoNum type="arabicPeriod" startAt="6"/>
            </a:pPr>
            <a:r>
              <a:rPr lang="en-GB" sz="1800"/>
              <a:t>It is noted in the report that during 2008/2009 period, no dividends or profits were received at the Treasury Registrar. But is also understood that the Government has shares in WDL/Petra Diamond, Songo Songo &amp; Mnazi Bay Gas Projects; what happened? Were no profits made in those projects/investments, and therefore shareholders received no dividends? This requires back up explanations from both the Government and the Companies to the public.</a:t>
            </a:r>
          </a:p>
          <a:p>
            <a:pPr marL="533400" indent="-533400">
              <a:lnSpc>
                <a:spcPct val="80000"/>
              </a:lnSpc>
              <a:buFontTx/>
              <a:buAutoNum type="arabicPeriod" startAt="6"/>
            </a:pPr>
            <a:r>
              <a:rPr lang="en-GB" sz="1800"/>
              <a:t>Similarly, the report indicates companies paying money to the Government. It is therefore transparency imperative for the latter to explain how the received moneys were spent; indicating the distribution structure and strata. People would like to know and see priorities for which such little moneys the Government receives from mining and gas project operations are spent. In Ghana, for example, the structure and strata for distributing gold royalties; villages/chiefdoms, local governments, relevant sectors and central government/ministries are clearly known to the public and the designated recipients.</a:t>
            </a:r>
          </a:p>
          <a:p>
            <a:pPr marL="533400" indent="-533400">
              <a:lnSpc>
                <a:spcPct val="80000"/>
              </a:lnSpc>
              <a:buFontTx/>
              <a:buNone/>
            </a:pPr>
            <a:endParaRPr lang="en-GB" sz="1800"/>
          </a:p>
        </p:txBody>
      </p:sp>
      <p:pic>
        <p:nvPicPr>
          <p:cNvPr id="48132" name="Picture 4" descr="ForDIA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57200"/>
            <a:ext cx="6096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48133" name="Picture 5" descr="Publish What You P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9938" y="381000"/>
            <a:ext cx="754062"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3"/>
          <p:cNvSpPr>
            <a:spLocks noGrp="1"/>
          </p:cNvSpPr>
          <p:nvPr>
            <p:ph type="dt" sz="half" idx="10"/>
          </p:nvPr>
        </p:nvSpPr>
        <p:spPr/>
        <p:txBody>
          <a:bodyPr/>
          <a:lstStyle/>
          <a:p>
            <a:r>
              <a:rPr lang="en-GB"/>
              <a:t>Monday, May 14 2012</a:t>
            </a:r>
          </a:p>
        </p:txBody>
      </p:sp>
      <p:sp>
        <p:nvSpPr>
          <p:cNvPr id="7" name="Espace réservé du pied de page 4"/>
          <p:cNvSpPr>
            <a:spLocks noGrp="1"/>
          </p:cNvSpPr>
          <p:nvPr>
            <p:ph type="ftr" sz="quarter" idx="11"/>
          </p:nvPr>
        </p:nvSpPr>
        <p:spPr/>
        <p:txBody>
          <a:bodyPr/>
          <a:lstStyle/>
          <a:p>
            <a:r>
              <a:rPr lang="en-GB"/>
              <a:t>East African Trade Union Confederation Workshop-Zanzibar</a:t>
            </a:r>
          </a:p>
        </p:txBody>
      </p:sp>
      <p:sp>
        <p:nvSpPr>
          <p:cNvPr id="8" name="Espace réservé du numéro de diapositive 5"/>
          <p:cNvSpPr>
            <a:spLocks noGrp="1"/>
          </p:cNvSpPr>
          <p:nvPr>
            <p:ph type="sldNum" sz="quarter" idx="12"/>
          </p:nvPr>
        </p:nvSpPr>
        <p:spPr/>
        <p:txBody>
          <a:bodyPr/>
          <a:lstStyle/>
          <a:p>
            <a:fld id="{23EB619B-BC09-40B5-B85C-270448C95D8A}" type="slidenum">
              <a:rPr lang="en-GB"/>
              <a:pPr/>
              <a:t>51</a:t>
            </a:fld>
            <a:endParaRPr lang="en-GB"/>
          </a:p>
        </p:txBody>
      </p:sp>
      <p:sp>
        <p:nvSpPr>
          <p:cNvPr id="49154" name="Rectangle 2"/>
          <p:cNvSpPr>
            <a:spLocks noGrp="1" noChangeArrowheads="1"/>
          </p:cNvSpPr>
          <p:nvPr>
            <p:ph type="title"/>
          </p:nvPr>
        </p:nvSpPr>
        <p:spPr/>
        <p:txBody>
          <a:bodyPr/>
          <a:lstStyle/>
          <a:p>
            <a:r>
              <a:rPr lang="en-GB" sz="4000"/>
              <a:t>Emerging Issues</a:t>
            </a:r>
          </a:p>
        </p:txBody>
      </p:sp>
      <p:sp>
        <p:nvSpPr>
          <p:cNvPr id="49155" name="Rectangle 3"/>
          <p:cNvSpPr>
            <a:spLocks noGrp="1" noChangeArrowheads="1"/>
          </p:cNvSpPr>
          <p:nvPr>
            <p:ph type="body" idx="1"/>
          </p:nvPr>
        </p:nvSpPr>
        <p:spPr/>
        <p:txBody>
          <a:bodyPr/>
          <a:lstStyle/>
          <a:p>
            <a:pPr>
              <a:lnSpc>
                <a:spcPct val="80000"/>
              </a:lnSpc>
              <a:buFontTx/>
              <a:buAutoNum type="arabicPeriod" startAt="8"/>
            </a:pPr>
            <a:r>
              <a:rPr lang="en-GB" sz="1800"/>
              <a:t>The wider public is not aware about what is going on with specific reference to both Tanzania EITI process and in the EIs at large. This requires such communication strategy to ensure majority, if not all Tanzanians, are aware about current extractive industries types and stock levels, operators, fiscal aspects of EIs as well as environmental and human rights issues relevant to EIs activities in the country. To that effect, the Government should address systemic good governance barriers of corruption; the Parliament (and even individual parliamentarians) should be properly informed about EIs operations in the country; the Government should consider to institute the designate EIs revenue oversight arrangement while strengthening the existing institutional framework for EIs monitoring; an oversight role of Tanzania EITI be given legal mandate (backup); the interfaith, civil society, and lobby groups such as Tanzania Chamber of Commerce Industry and Agriculture (TCCIA), Tanzania Private Sector Foundation (TPSF), Tanzania Business Council (TBC), Confederation of Tanzania Industrialists (CTI), and the media should devise the strategy to work together to champion Tanzania’s extractive industries new charter and vision for national development. </a:t>
            </a:r>
          </a:p>
        </p:txBody>
      </p:sp>
      <p:pic>
        <p:nvPicPr>
          <p:cNvPr id="49156" name="Picture 4" descr="ForDIA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57200"/>
            <a:ext cx="6096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49157" name="Picture 5" descr="Publish What You P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9938" y="381000"/>
            <a:ext cx="754062"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en-GB"/>
              <a:t>Monday, May 14 2012</a:t>
            </a:r>
          </a:p>
        </p:txBody>
      </p:sp>
      <p:sp>
        <p:nvSpPr>
          <p:cNvPr id="5" name="Espace réservé du pied de page 4"/>
          <p:cNvSpPr>
            <a:spLocks noGrp="1"/>
          </p:cNvSpPr>
          <p:nvPr>
            <p:ph type="ftr" sz="quarter" idx="11"/>
          </p:nvPr>
        </p:nvSpPr>
        <p:spPr/>
        <p:txBody>
          <a:bodyPr/>
          <a:lstStyle/>
          <a:p>
            <a:r>
              <a:rPr lang="en-GB"/>
              <a:t>East African Trade Union Confederation Workshop-Zanzibar</a:t>
            </a:r>
          </a:p>
        </p:txBody>
      </p:sp>
      <p:sp>
        <p:nvSpPr>
          <p:cNvPr id="6" name="Espace réservé du numéro de diapositive 5"/>
          <p:cNvSpPr>
            <a:spLocks noGrp="1"/>
          </p:cNvSpPr>
          <p:nvPr>
            <p:ph type="sldNum" sz="quarter" idx="12"/>
          </p:nvPr>
        </p:nvSpPr>
        <p:spPr/>
        <p:txBody>
          <a:bodyPr/>
          <a:lstStyle/>
          <a:p>
            <a:fld id="{6A804F10-89EF-47EE-BACE-002F64801227}" type="slidenum">
              <a:rPr lang="en-GB"/>
              <a:pPr/>
              <a:t>52</a:t>
            </a:fld>
            <a:endParaRPr lang="en-GB"/>
          </a:p>
        </p:txBody>
      </p:sp>
      <p:sp>
        <p:nvSpPr>
          <p:cNvPr id="81922" name="Rectangle 2"/>
          <p:cNvSpPr>
            <a:spLocks noGrp="1" noChangeArrowheads="1"/>
          </p:cNvSpPr>
          <p:nvPr>
            <p:ph type="title"/>
          </p:nvPr>
        </p:nvSpPr>
        <p:spPr/>
        <p:txBody>
          <a:bodyPr/>
          <a:lstStyle/>
          <a:p>
            <a:r>
              <a:rPr lang="en-GB" sz="4000"/>
              <a:t>Moving Away from Transparency to  Accountability </a:t>
            </a:r>
          </a:p>
        </p:txBody>
      </p:sp>
      <p:sp>
        <p:nvSpPr>
          <p:cNvPr id="81923" name="Rectangle 3"/>
          <p:cNvSpPr>
            <a:spLocks noGrp="1" noChangeArrowheads="1"/>
          </p:cNvSpPr>
          <p:nvPr>
            <p:ph type="body" idx="1"/>
          </p:nvPr>
        </p:nvSpPr>
        <p:spPr/>
        <p:txBody>
          <a:bodyPr/>
          <a:lstStyle/>
          <a:p>
            <a:pPr>
              <a:lnSpc>
                <a:spcPct val="80000"/>
              </a:lnSpc>
              <a:buFontTx/>
              <a:buNone/>
            </a:pPr>
            <a:r>
              <a:rPr lang="en-GB" sz="1600"/>
              <a:t>Rationale</a:t>
            </a:r>
          </a:p>
          <a:p>
            <a:pPr>
              <a:lnSpc>
                <a:spcPct val="80000"/>
              </a:lnSpc>
              <a:buFontTx/>
              <a:buNone/>
            </a:pPr>
            <a:r>
              <a:rPr lang="en-GB" sz="1600"/>
              <a:t>The Revenue Emphasis model has failed:</a:t>
            </a:r>
          </a:p>
          <a:p>
            <a:pPr>
              <a:lnSpc>
                <a:spcPct val="80000"/>
              </a:lnSpc>
              <a:buFontTx/>
              <a:buNone/>
            </a:pPr>
            <a:r>
              <a:rPr lang="en-GB" sz="1600"/>
              <a:t>A number of extractive industries studies trying to establish resounding link between extractive industries production and improvement in the economies and social well being, conducted and occasionally published by WB, IMF, or bilateral Development Partners’ institutions (NORAD and others), have indicated stunning results.</a:t>
            </a:r>
          </a:p>
          <a:p>
            <a:pPr>
              <a:lnSpc>
                <a:spcPct val="80000"/>
              </a:lnSpc>
              <a:buFontTx/>
              <a:buNone/>
            </a:pPr>
            <a:endParaRPr lang="en-GB" sz="1600"/>
          </a:p>
          <a:p>
            <a:pPr>
              <a:lnSpc>
                <a:spcPct val="80000"/>
              </a:lnSpc>
              <a:buFontTx/>
              <a:buNone/>
            </a:pPr>
            <a:r>
              <a:rPr lang="en-GB" sz="1600"/>
              <a:t>A recent report titled Tanzania Investments Benefits Study (Sustainable Management of Minerals Resources Project) published by Ministry of Energy and Minerals (Tanzania) shows during 2004 -2010, the large scale gold mining companies paid income tax not exceeding $ 12.5 million, of which the projects owned by African Barrick Gold (BAG) did not pay any corporate tax. The same report also indicates people living in mining areas are not satisfied and consider themselves to have not benefitted from large scale mining investments in the country. http://www.opml.co.uk/sites/opml/files/Investment%20Benefits%20Report%20for%20MEM.pdf</a:t>
            </a:r>
          </a:p>
          <a:p>
            <a:pPr>
              <a:lnSpc>
                <a:spcPct val="80000"/>
              </a:lnSpc>
              <a:buFontTx/>
              <a:buNone/>
            </a:pPr>
            <a:endParaRPr lang="en-GB" sz="1600"/>
          </a:p>
          <a:p>
            <a:pPr>
              <a:lnSpc>
                <a:spcPct val="80000"/>
              </a:lnSpc>
              <a:buFontTx/>
              <a:buNone/>
            </a:pPr>
            <a:r>
              <a:rPr lang="en-GB" sz="1600"/>
              <a:t>Another report published by World Bank and World Gold Council (WGC) indicates during 2007 - 2010 period, Tanzania (mining companies) exported gold worth US$ 1.508 billion, from which the Government of Tanzania earned $ 78 million only.</a:t>
            </a:r>
          </a:p>
          <a:p>
            <a:pPr>
              <a:lnSpc>
                <a:spcPct val="80000"/>
              </a:lnSpc>
              <a:buFontTx/>
              <a:buNone/>
            </a:pPr>
            <a:endParaRPr lang="en-GB" sz="160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e la date 3"/>
          <p:cNvSpPr>
            <a:spLocks noGrp="1"/>
          </p:cNvSpPr>
          <p:nvPr>
            <p:ph type="dt" sz="half" idx="10"/>
          </p:nvPr>
        </p:nvSpPr>
        <p:spPr/>
        <p:txBody>
          <a:bodyPr/>
          <a:lstStyle/>
          <a:p>
            <a:r>
              <a:rPr lang="en-GB"/>
              <a:t>Monday, May 14 2012</a:t>
            </a:r>
          </a:p>
        </p:txBody>
      </p:sp>
      <p:sp>
        <p:nvSpPr>
          <p:cNvPr id="8" name="Espace réservé du pied de page 4"/>
          <p:cNvSpPr>
            <a:spLocks noGrp="1"/>
          </p:cNvSpPr>
          <p:nvPr>
            <p:ph type="ftr" sz="quarter" idx="11"/>
          </p:nvPr>
        </p:nvSpPr>
        <p:spPr/>
        <p:txBody>
          <a:bodyPr/>
          <a:lstStyle/>
          <a:p>
            <a:r>
              <a:rPr lang="en-GB"/>
              <a:t>East African Trade Union Confederation Workshop-Zanzibar</a:t>
            </a:r>
          </a:p>
        </p:txBody>
      </p:sp>
      <p:sp>
        <p:nvSpPr>
          <p:cNvPr id="9" name="Espace réservé du numéro de diapositive 5"/>
          <p:cNvSpPr>
            <a:spLocks noGrp="1"/>
          </p:cNvSpPr>
          <p:nvPr>
            <p:ph type="sldNum" sz="quarter" idx="12"/>
          </p:nvPr>
        </p:nvSpPr>
        <p:spPr/>
        <p:txBody>
          <a:bodyPr/>
          <a:lstStyle/>
          <a:p>
            <a:fld id="{C759560E-8CF8-4D80-BA3C-B4AF412B818E}" type="slidenum">
              <a:rPr lang="en-GB"/>
              <a:pPr/>
              <a:t>53</a:t>
            </a:fld>
            <a:endParaRPr lang="en-GB"/>
          </a:p>
        </p:txBody>
      </p:sp>
      <p:sp>
        <p:nvSpPr>
          <p:cNvPr id="56322" name="Rectangle 2"/>
          <p:cNvSpPr>
            <a:spLocks noGrp="1" noChangeArrowheads="1"/>
          </p:cNvSpPr>
          <p:nvPr>
            <p:ph type="title"/>
          </p:nvPr>
        </p:nvSpPr>
        <p:spPr/>
        <p:txBody>
          <a:bodyPr/>
          <a:lstStyle/>
          <a:p>
            <a:r>
              <a:rPr lang="en-GB"/>
              <a:t>Way Forward: EATUC</a:t>
            </a:r>
          </a:p>
        </p:txBody>
      </p:sp>
      <p:sp>
        <p:nvSpPr>
          <p:cNvPr id="56323" name="Rectangle 3"/>
          <p:cNvSpPr>
            <a:spLocks noGrp="1" noChangeArrowheads="1"/>
          </p:cNvSpPr>
          <p:nvPr>
            <p:ph type="body" idx="1"/>
          </p:nvPr>
        </p:nvSpPr>
        <p:spPr/>
        <p:txBody>
          <a:bodyPr/>
          <a:lstStyle/>
          <a:p>
            <a:pPr>
              <a:buFontTx/>
              <a:buNone/>
            </a:pPr>
            <a:r>
              <a:rPr lang="en-GB"/>
              <a:t> </a:t>
            </a:r>
          </a:p>
          <a:p>
            <a:endParaRPr lang="en-GB"/>
          </a:p>
        </p:txBody>
      </p:sp>
      <p:pic>
        <p:nvPicPr>
          <p:cNvPr id="56324" name="Picture 4" descr="ForDIA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57200"/>
            <a:ext cx="6096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56325" name="Picture 5" descr="Publish What You P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9938" y="381000"/>
            <a:ext cx="754062"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6" name="Rectangle 6"/>
          <p:cNvSpPr>
            <a:spLocks noChangeArrowheads="1"/>
          </p:cNvSpPr>
          <p:nvPr/>
        </p:nvSpPr>
        <p:spPr bwMode="auto">
          <a:xfrm>
            <a:off x="304800" y="1447800"/>
            <a:ext cx="86868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400"/>
              <a:t>Strategies:</a:t>
            </a:r>
          </a:p>
          <a:p>
            <a:r>
              <a:rPr lang="en-GB" sz="2400"/>
              <a:t>EITI Reform Agenda (Campaigning for Extractive Industries value chain transparency)</a:t>
            </a:r>
          </a:p>
          <a:p>
            <a:pPr lvl="1"/>
            <a:r>
              <a:rPr lang="en-GB" sz="2400"/>
              <a:t>Budget Transparency campaign</a:t>
            </a:r>
          </a:p>
          <a:p>
            <a:pPr lvl="1"/>
            <a:r>
              <a:rPr lang="en-GB" sz="2400"/>
              <a:t>Community License</a:t>
            </a:r>
          </a:p>
          <a:p>
            <a:pPr lvl="1"/>
            <a:r>
              <a:rPr lang="en-GB" sz="2400"/>
              <a:t>Contract transparency </a:t>
            </a:r>
          </a:p>
          <a:p>
            <a:r>
              <a:rPr lang="en-GB" sz="2400"/>
              <a:t>Africa Mining Vision (AMV)</a:t>
            </a:r>
          </a:p>
          <a:p>
            <a:pPr lvl="1"/>
            <a:r>
              <a:rPr lang="en-GB" sz="2400"/>
              <a:t>Integrating AMV through EAC (Policy Harmonisation)/SADC</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3"/>
          <p:cNvSpPr>
            <a:spLocks noGrp="1"/>
          </p:cNvSpPr>
          <p:nvPr>
            <p:ph type="dt" sz="half" idx="10"/>
          </p:nvPr>
        </p:nvSpPr>
        <p:spPr/>
        <p:txBody>
          <a:bodyPr/>
          <a:lstStyle/>
          <a:p>
            <a:r>
              <a:rPr lang="en-GB"/>
              <a:t>Monday, May 14 2012</a:t>
            </a:r>
          </a:p>
        </p:txBody>
      </p:sp>
      <p:sp>
        <p:nvSpPr>
          <p:cNvPr id="7" name="Espace réservé du pied de page 4"/>
          <p:cNvSpPr>
            <a:spLocks noGrp="1"/>
          </p:cNvSpPr>
          <p:nvPr>
            <p:ph type="ftr" sz="quarter" idx="11"/>
          </p:nvPr>
        </p:nvSpPr>
        <p:spPr/>
        <p:txBody>
          <a:bodyPr/>
          <a:lstStyle/>
          <a:p>
            <a:r>
              <a:rPr lang="en-GB"/>
              <a:t>East African Trade Union Confederation Workshop-Zanzibar</a:t>
            </a:r>
          </a:p>
        </p:txBody>
      </p:sp>
      <p:sp>
        <p:nvSpPr>
          <p:cNvPr id="8" name="Espace réservé du numéro de diapositive 5"/>
          <p:cNvSpPr>
            <a:spLocks noGrp="1"/>
          </p:cNvSpPr>
          <p:nvPr>
            <p:ph type="sldNum" sz="quarter" idx="12"/>
          </p:nvPr>
        </p:nvSpPr>
        <p:spPr/>
        <p:txBody>
          <a:bodyPr/>
          <a:lstStyle/>
          <a:p>
            <a:fld id="{38E955B4-CF1A-4CA4-8090-94F77F1AC6FC}" type="slidenum">
              <a:rPr lang="en-GB"/>
              <a:pPr/>
              <a:t>54</a:t>
            </a:fld>
            <a:endParaRPr lang="en-GB"/>
          </a:p>
        </p:txBody>
      </p:sp>
      <p:sp>
        <p:nvSpPr>
          <p:cNvPr id="50178" name="Rectangle 2"/>
          <p:cNvSpPr>
            <a:spLocks noGrp="1" noChangeArrowheads="1"/>
          </p:cNvSpPr>
          <p:nvPr>
            <p:ph type="title"/>
          </p:nvPr>
        </p:nvSpPr>
        <p:spPr/>
        <p:txBody>
          <a:bodyPr/>
          <a:lstStyle/>
          <a:p>
            <a:r>
              <a:rPr lang="en-GB"/>
              <a:t>End</a:t>
            </a:r>
          </a:p>
        </p:txBody>
      </p:sp>
      <p:sp>
        <p:nvSpPr>
          <p:cNvPr id="50179" name="Rectangle 3"/>
          <p:cNvSpPr>
            <a:spLocks noGrp="1" noChangeArrowheads="1"/>
          </p:cNvSpPr>
          <p:nvPr>
            <p:ph type="body" idx="1"/>
          </p:nvPr>
        </p:nvSpPr>
        <p:spPr/>
        <p:txBody>
          <a:bodyPr/>
          <a:lstStyle/>
          <a:p>
            <a:pPr algn="ctr">
              <a:buFontTx/>
              <a:buNone/>
            </a:pPr>
            <a:r>
              <a:rPr lang="en-GB"/>
              <a:t>Thanks</a:t>
            </a:r>
          </a:p>
          <a:p>
            <a:pPr>
              <a:buFontTx/>
              <a:buNone/>
            </a:pPr>
            <a:r>
              <a:rPr lang="en-GB">
                <a:hlinkClick r:id="rId2"/>
              </a:rPr>
              <a:t>pwyptanzania@fordia.org</a:t>
            </a:r>
            <a:endParaRPr lang="en-GB"/>
          </a:p>
          <a:p>
            <a:pPr>
              <a:buFontTx/>
              <a:buNone/>
            </a:pPr>
            <a:r>
              <a:rPr lang="en-GB">
                <a:hlinkClick r:id="rId3"/>
              </a:rPr>
              <a:t>Bubelwa.kaiza@fordia.org</a:t>
            </a:r>
            <a:r>
              <a:rPr lang="en-GB"/>
              <a:t>    </a:t>
            </a:r>
          </a:p>
        </p:txBody>
      </p:sp>
      <p:pic>
        <p:nvPicPr>
          <p:cNvPr id="50180" name="Picture 4" descr="ForDIA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457200"/>
            <a:ext cx="6096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50181" name="Picture 5" descr="Publish What You Pa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9938" y="381000"/>
            <a:ext cx="754062"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Espace réservé de la date 3"/>
          <p:cNvSpPr>
            <a:spLocks noGrp="1"/>
          </p:cNvSpPr>
          <p:nvPr>
            <p:ph type="dt" sz="half" idx="10"/>
          </p:nvPr>
        </p:nvSpPr>
        <p:spPr/>
        <p:txBody>
          <a:bodyPr/>
          <a:lstStyle/>
          <a:p>
            <a:r>
              <a:rPr lang="en-GB"/>
              <a:t>Monday, May 14 2012</a:t>
            </a:r>
          </a:p>
        </p:txBody>
      </p:sp>
      <p:sp>
        <p:nvSpPr>
          <p:cNvPr id="40" name="Espace réservé du pied de page 4"/>
          <p:cNvSpPr>
            <a:spLocks noGrp="1"/>
          </p:cNvSpPr>
          <p:nvPr>
            <p:ph type="ftr" sz="quarter" idx="11"/>
          </p:nvPr>
        </p:nvSpPr>
        <p:spPr/>
        <p:txBody>
          <a:bodyPr/>
          <a:lstStyle/>
          <a:p>
            <a:r>
              <a:rPr lang="en-GB"/>
              <a:t>East African Trade Union Confederation Workshop-Zanzibar</a:t>
            </a:r>
          </a:p>
        </p:txBody>
      </p:sp>
      <p:sp>
        <p:nvSpPr>
          <p:cNvPr id="41" name="Espace réservé du numéro de diapositive 5"/>
          <p:cNvSpPr>
            <a:spLocks noGrp="1"/>
          </p:cNvSpPr>
          <p:nvPr>
            <p:ph type="sldNum" sz="quarter" idx="12"/>
          </p:nvPr>
        </p:nvSpPr>
        <p:spPr/>
        <p:txBody>
          <a:bodyPr/>
          <a:lstStyle/>
          <a:p>
            <a:fld id="{F8F7F9AF-6205-4C35-9539-23E6B5806616}" type="slidenum">
              <a:rPr lang="en-GB"/>
              <a:pPr/>
              <a:t>6</a:t>
            </a:fld>
            <a:endParaRPr lang="en-GB"/>
          </a:p>
        </p:txBody>
      </p:sp>
      <p:sp>
        <p:nvSpPr>
          <p:cNvPr id="9218" name="Line 2"/>
          <p:cNvSpPr>
            <a:spLocks noChangeShapeType="1"/>
          </p:cNvSpPr>
          <p:nvPr/>
        </p:nvSpPr>
        <p:spPr bwMode="auto">
          <a:xfrm rot="10800000" flipH="1">
            <a:off x="1371600" y="304800"/>
            <a:ext cx="1588" cy="129540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grpSp>
        <p:nvGrpSpPr>
          <p:cNvPr id="9219" name="Group 3"/>
          <p:cNvGrpSpPr>
            <a:grpSpLocks/>
          </p:cNvGrpSpPr>
          <p:nvPr/>
        </p:nvGrpSpPr>
        <p:grpSpPr bwMode="auto">
          <a:xfrm>
            <a:off x="150813" y="838200"/>
            <a:ext cx="230187" cy="228600"/>
            <a:chOff x="0" y="0"/>
            <a:chExt cx="144" cy="144"/>
          </a:xfrm>
        </p:grpSpPr>
        <p:sp>
          <p:nvSpPr>
            <p:cNvPr id="9220" name="Oval 4"/>
            <p:cNvSpPr>
              <a:spLocks/>
            </p:cNvSpPr>
            <p:nvPr/>
          </p:nvSpPr>
          <p:spPr bwMode="auto">
            <a:xfrm>
              <a:off x="0" y="0"/>
              <a:ext cx="144" cy="144"/>
            </a:xfrm>
            <a:prstGeom prst="ellipse">
              <a:avLst/>
            </a:prstGeom>
            <a:solidFill>
              <a:srgbClr val="336666"/>
            </a:solidFill>
            <a:ln>
              <a:noFill/>
            </a:ln>
            <a:extLst>
              <a:ext uri="{91240B29-F687-4F45-9708-019B960494DF}">
                <a14:hiddenLine xmlns:a14="http://schemas.microsoft.com/office/drawing/2010/main" w="12700">
                  <a:solidFill>
                    <a:schemeClr val="tx1"/>
                  </a:solidFill>
                  <a:round/>
                  <a:headEnd/>
                  <a:tailEnd/>
                </a14:hiddenLine>
              </a:ext>
            </a:extLst>
          </p:spPr>
          <p:txBody>
            <a:bodyPr lIns="0" tIns="0" rIns="0" bIns="0"/>
            <a:lstStyle/>
            <a:p>
              <a:endParaRPr lang="fr-FR"/>
            </a:p>
          </p:txBody>
        </p:sp>
        <p:sp>
          <p:nvSpPr>
            <p:cNvPr id="9221" name="Rectangle 5"/>
            <p:cNvSpPr>
              <a:spLocks/>
            </p:cNvSpPr>
            <p:nvPr/>
          </p:nvSpPr>
          <p:spPr bwMode="auto">
            <a:xfrm>
              <a:off x="21" y="21"/>
              <a:ext cx="101"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endParaRPr lang="fr-FR"/>
            </a:p>
          </p:txBody>
        </p:sp>
      </p:grpSp>
      <p:grpSp>
        <p:nvGrpSpPr>
          <p:cNvPr id="9222" name="Group 6"/>
          <p:cNvGrpSpPr>
            <a:grpSpLocks/>
          </p:cNvGrpSpPr>
          <p:nvPr/>
        </p:nvGrpSpPr>
        <p:grpSpPr bwMode="auto">
          <a:xfrm>
            <a:off x="539750" y="838200"/>
            <a:ext cx="228600" cy="228600"/>
            <a:chOff x="0" y="0"/>
            <a:chExt cx="144" cy="144"/>
          </a:xfrm>
        </p:grpSpPr>
        <p:sp>
          <p:nvSpPr>
            <p:cNvPr id="9223" name="Oval 7"/>
            <p:cNvSpPr>
              <a:spLocks/>
            </p:cNvSpPr>
            <p:nvPr/>
          </p:nvSpPr>
          <p:spPr bwMode="auto">
            <a:xfrm>
              <a:off x="0" y="0"/>
              <a:ext cx="144" cy="144"/>
            </a:xfrm>
            <a:prstGeom prst="ellipse">
              <a:avLst/>
            </a:prstGeom>
            <a:solidFill>
              <a:srgbClr val="99CCCC"/>
            </a:solidFill>
            <a:ln>
              <a:noFill/>
            </a:ln>
            <a:extLst>
              <a:ext uri="{91240B29-F687-4F45-9708-019B960494DF}">
                <a14:hiddenLine xmlns:a14="http://schemas.microsoft.com/office/drawing/2010/main" w="12700">
                  <a:solidFill>
                    <a:schemeClr val="tx1"/>
                  </a:solidFill>
                  <a:round/>
                  <a:headEnd/>
                  <a:tailEnd/>
                </a14:hiddenLine>
              </a:ext>
            </a:extLst>
          </p:spPr>
          <p:txBody>
            <a:bodyPr lIns="0" tIns="0" rIns="0" bIns="0"/>
            <a:lstStyle/>
            <a:p>
              <a:endParaRPr lang="fr-FR"/>
            </a:p>
          </p:txBody>
        </p:sp>
        <p:sp>
          <p:nvSpPr>
            <p:cNvPr id="9224" name="Rectangle 8"/>
            <p:cNvSpPr>
              <a:spLocks/>
            </p:cNvSpPr>
            <p:nvPr/>
          </p:nvSpPr>
          <p:spPr bwMode="auto">
            <a:xfrm>
              <a:off x="21" y="21"/>
              <a:ext cx="101"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endParaRPr lang="fr-FR"/>
            </a:p>
          </p:txBody>
        </p:sp>
      </p:grpSp>
      <p:grpSp>
        <p:nvGrpSpPr>
          <p:cNvPr id="9225" name="Group 9"/>
          <p:cNvGrpSpPr>
            <a:grpSpLocks/>
          </p:cNvGrpSpPr>
          <p:nvPr/>
        </p:nvGrpSpPr>
        <p:grpSpPr bwMode="auto">
          <a:xfrm>
            <a:off x="927100" y="838200"/>
            <a:ext cx="228600" cy="228600"/>
            <a:chOff x="0" y="0"/>
            <a:chExt cx="144" cy="144"/>
          </a:xfrm>
        </p:grpSpPr>
        <p:sp>
          <p:nvSpPr>
            <p:cNvPr id="9226" name="Oval 10"/>
            <p:cNvSpPr>
              <a:spLocks/>
            </p:cNvSpPr>
            <p:nvPr/>
          </p:nvSpPr>
          <p:spPr bwMode="auto">
            <a:xfrm>
              <a:off x="0" y="0"/>
              <a:ext cx="144" cy="144"/>
            </a:xfrm>
            <a:prstGeom prst="ellipse">
              <a:avLst/>
            </a:prstGeom>
            <a:solidFill>
              <a:srgbClr val="CCCCCC"/>
            </a:solidFill>
            <a:ln>
              <a:noFill/>
            </a:ln>
            <a:extLst>
              <a:ext uri="{91240B29-F687-4F45-9708-019B960494DF}">
                <a14:hiddenLine xmlns:a14="http://schemas.microsoft.com/office/drawing/2010/main" w="12700">
                  <a:solidFill>
                    <a:schemeClr val="tx1"/>
                  </a:solidFill>
                  <a:round/>
                  <a:headEnd/>
                  <a:tailEnd/>
                </a14:hiddenLine>
              </a:ext>
            </a:extLst>
          </p:spPr>
          <p:txBody>
            <a:bodyPr lIns="0" tIns="0" rIns="0" bIns="0"/>
            <a:lstStyle/>
            <a:p>
              <a:endParaRPr lang="fr-FR"/>
            </a:p>
          </p:txBody>
        </p:sp>
        <p:sp>
          <p:nvSpPr>
            <p:cNvPr id="9227" name="Rectangle 11"/>
            <p:cNvSpPr>
              <a:spLocks/>
            </p:cNvSpPr>
            <p:nvPr/>
          </p:nvSpPr>
          <p:spPr bwMode="auto">
            <a:xfrm>
              <a:off x="21" y="21"/>
              <a:ext cx="101"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endParaRPr lang="fr-FR"/>
            </a:p>
          </p:txBody>
        </p:sp>
      </p:grpSp>
      <p:pic>
        <p:nvPicPr>
          <p:cNvPr id="9228" name="Picture 1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14400"/>
            <a:ext cx="6011863" cy="4837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9229" name="AutoShape 13"/>
          <p:cNvSpPr>
            <a:spLocks/>
          </p:cNvSpPr>
          <p:nvPr/>
        </p:nvSpPr>
        <p:spPr bwMode="auto">
          <a:xfrm rot="779999">
            <a:off x="250825" y="1917700"/>
            <a:ext cx="976313" cy="341313"/>
          </a:xfrm>
          <a:prstGeom prst="rightArrow">
            <a:avLst>
              <a:gd name="adj1" fmla="val 50000"/>
              <a:gd name="adj2" fmla="val 71512"/>
            </a:avLst>
          </a:prstGeom>
          <a:solidFill>
            <a:srgbClr val="FF0000"/>
          </a:solidFill>
          <a:ln w="12700">
            <a:solidFill>
              <a:schemeClr val="tx1"/>
            </a:solidFill>
            <a:miter lim="800000"/>
            <a:headEnd/>
            <a:tailEnd/>
          </a:ln>
        </p:spPr>
        <p:txBody>
          <a:bodyPr lIns="0" tIns="0" rIns="0" bIns="0"/>
          <a:lstStyle/>
          <a:p>
            <a:endParaRPr lang="fr-FR"/>
          </a:p>
        </p:txBody>
      </p:sp>
      <p:sp>
        <p:nvSpPr>
          <p:cNvPr id="9230" name="AutoShape 14"/>
          <p:cNvSpPr>
            <a:spLocks/>
          </p:cNvSpPr>
          <p:nvPr/>
        </p:nvSpPr>
        <p:spPr bwMode="auto">
          <a:xfrm rot="-3240000">
            <a:off x="1229519" y="3096419"/>
            <a:ext cx="976312" cy="342900"/>
          </a:xfrm>
          <a:prstGeom prst="rightArrow">
            <a:avLst>
              <a:gd name="adj1" fmla="val 50000"/>
              <a:gd name="adj2" fmla="val 71181"/>
            </a:avLst>
          </a:prstGeom>
          <a:solidFill>
            <a:srgbClr val="FF0000"/>
          </a:solidFill>
          <a:ln w="12700">
            <a:solidFill>
              <a:schemeClr val="tx1"/>
            </a:solidFill>
            <a:miter lim="800000"/>
            <a:headEnd/>
            <a:tailEnd/>
          </a:ln>
        </p:spPr>
        <p:txBody>
          <a:bodyPr lIns="0" tIns="0" rIns="0" bIns="0"/>
          <a:lstStyle/>
          <a:p>
            <a:endParaRPr lang="fr-FR"/>
          </a:p>
        </p:txBody>
      </p:sp>
      <p:sp>
        <p:nvSpPr>
          <p:cNvPr id="9231" name="AutoShape 15"/>
          <p:cNvSpPr>
            <a:spLocks/>
          </p:cNvSpPr>
          <p:nvPr/>
        </p:nvSpPr>
        <p:spPr bwMode="auto">
          <a:xfrm rot="-2400000">
            <a:off x="2555875" y="4865688"/>
            <a:ext cx="976313" cy="341312"/>
          </a:xfrm>
          <a:prstGeom prst="rightArrow">
            <a:avLst>
              <a:gd name="adj1" fmla="val 50000"/>
              <a:gd name="adj2" fmla="val 71512"/>
            </a:avLst>
          </a:prstGeom>
          <a:solidFill>
            <a:srgbClr val="FF0000"/>
          </a:solidFill>
          <a:ln w="12700">
            <a:solidFill>
              <a:schemeClr val="tx1"/>
            </a:solidFill>
            <a:miter lim="800000"/>
            <a:headEnd/>
            <a:tailEnd/>
          </a:ln>
        </p:spPr>
        <p:txBody>
          <a:bodyPr lIns="0" tIns="0" rIns="0" bIns="0"/>
          <a:lstStyle/>
          <a:p>
            <a:endParaRPr lang="fr-FR"/>
          </a:p>
        </p:txBody>
      </p:sp>
      <p:sp>
        <p:nvSpPr>
          <p:cNvPr id="9232" name="AutoShape 16"/>
          <p:cNvSpPr>
            <a:spLocks/>
          </p:cNvSpPr>
          <p:nvPr/>
        </p:nvSpPr>
        <p:spPr bwMode="auto">
          <a:xfrm rot="-9540000">
            <a:off x="3419475" y="3571875"/>
            <a:ext cx="976313" cy="341313"/>
          </a:xfrm>
          <a:prstGeom prst="rightArrow">
            <a:avLst>
              <a:gd name="adj1" fmla="val 50000"/>
              <a:gd name="adj2" fmla="val 71512"/>
            </a:avLst>
          </a:prstGeom>
          <a:solidFill>
            <a:srgbClr val="FF0000"/>
          </a:solidFill>
          <a:ln w="12700">
            <a:solidFill>
              <a:schemeClr val="tx1"/>
            </a:solidFill>
            <a:miter lim="800000"/>
            <a:headEnd/>
            <a:tailEnd/>
          </a:ln>
        </p:spPr>
        <p:txBody>
          <a:bodyPr lIns="0" tIns="0" rIns="0" bIns="0"/>
          <a:lstStyle/>
          <a:p>
            <a:endParaRPr lang="fr-FR"/>
          </a:p>
        </p:txBody>
      </p:sp>
      <p:sp>
        <p:nvSpPr>
          <p:cNvPr id="9233" name="AutoShape 17"/>
          <p:cNvSpPr>
            <a:spLocks/>
          </p:cNvSpPr>
          <p:nvPr/>
        </p:nvSpPr>
        <p:spPr bwMode="auto">
          <a:xfrm rot="3119999">
            <a:off x="1670845" y="1789906"/>
            <a:ext cx="976312" cy="358775"/>
          </a:xfrm>
          <a:prstGeom prst="rightArrow">
            <a:avLst>
              <a:gd name="adj1" fmla="val 50000"/>
              <a:gd name="adj2" fmla="val 68031"/>
            </a:avLst>
          </a:prstGeom>
          <a:solidFill>
            <a:srgbClr val="FF0000"/>
          </a:solidFill>
          <a:ln w="12700">
            <a:solidFill>
              <a:schemeClr val="tx1"/>
            </a:solidFill>
            <a:miter lim="800000"/>
            <a:headEnd/>
            <a:tailEnd/>
          </a:ln>
        </p:spPr>
        <p:txBody>
          <a:bodyPr lIns="0" tIns="0" rIns="0" bIns="0"/>
          <a:lstStyle/>
          <a:p>
            <a:endParaRPr lang="fr-FR"/>
          </a:p>
        </p:txBody>
      </p:sp>
      <p:sp>
        <p:nvSpPr>
          <p:cNvPr id="9234" name="AutoShape 18"/>
          <p:cNvSpPr>
            <a:spLocks/>
          </p:cNvSpPr>
          <p:nvPr/>
        </p:nvSpPr>
        <p:spPr bwMode="auto">
          <a:xfrm rot="-5040000">
            <a:off x="2673350" y="3314700"/>
            <a:ext cx="976313" cy="341313"/>
          </a:xfrm>
          <a:prstGeom prst="rightArrow">
            <a:avLst>
              <a:gd name="adj1" fmla="val 50000"/>
              <a:gd name="adj2" fmla="val 71512"/>
            </a:avLst>
          </a:prstGeom>
          <a:solidFill>
            <a:srgbClr val="FF0000"/>
          </a:solidFill>
          <a:ln w="12700">
            <a:solidFill>
              <a:schemeClr val="tx1"/>
            </a:solidFill>
            <a:miter lim="800000"/>
            <a:headEnd/>
            <a:tailEnd/>
          </a:ln>
        </p:spPr>
        <p:txBody>
          <a:bodyPr lIns="0" tIns="0" rIns="0" bIns="0"/>
          <a:lstStyle/>
          <a:p>
            <a:endParaRPr lang="fr-FR"/>
          </a:p>
        </p:txBody>
      </p:sp>
      <p:sp>
        <p:nvSpPr>
          <p:cNvPr id="9235" name="AutoShape 19"/>
          <p:cNvSpPr>
            <a:spLocks/>
          </p:cNvSpPr>
          <p:nvPr/>
        </p:nvSpPr>
        <p:spPr bwMode="auto">
          <a:xfrm rot="-1560000">
            <a:off x="393700" y="2852738"/>
            <a:ext cx="976313" cy="341312"/>
          </a:xfrm>
          <a:prstGeom prst="rightArrow">
            <a:avLst>
              <a:gd name="adj1" fmla="val 50000"/>
              <a:gd name="adj2" fmla="val 71512"/>
            </a:avLst>
          </a:prstGeom>
          <a:solidFill>
            <a:srgbClr val="FF0000"/>
          </a:solidFill>
          <a:ln w="12700">
            <a:solidFill>
              <a:schemeClr val="tx1"/>
            </a:solidFill>
            <a:miter lim="800000"/>
            <a:headEnd/>
            <a:tailEnd/>
          </a:ln>
        </p:spPr>
        <p:txBody>
          <a:bodyPr lIns="0" tIns="0" rIns="0" bIns="0"/>
          <a:lstStyle/>
          <a:p>
            <a:endParaRPr lang="fr-FR"/>
          </a:p>
        </p:txBody>
      </p:sp>
      <p:sp>
        <p:nvSpPr>
          <p:cNvPr id="9236" name="AutoShape 20"/>
          <p:cNvSpPr>
            <a:spLocks/>
          </p:cNvSpPr>
          <p:nvPr/>
        </p:nvSpPr>
        <p:spPr bwMode="auto">
          <a:xfrm rot="6659999">
            <a:off x="2167731" y="2088357"/>
            <a:ext cx="976313" cy="342900"/>
          </a:xfrm>
          <a:prstGeom prst="rightArrow">
            <a:avLst>
              <a:gd name="adj1" fmla="val 50000"/>
              <a:gd name="adj2" fmla="val 71181"/>
            </a:avLst>
          </a:prstGeom>
          <a:solidFill>
            <a:srgbClr val="FF0000"/>
          </a:solidFill>
          <a:ln w="12700">
            <a:solidFill>
              <a:schemeClr val="tx1"/>
            </a:solidFill>
            <a:miter lim="800000"/>
            <a:headEnd/>
            <a:tailEnd/>
          </a:ln>
        </p:spPr>
        <p:txBody>
          <a:bodyPr lIns="0" tIns="0" rIns="0" bIns="0"/>
          <a:lstStyle/>
          <a:p>
            <a:endParaRPr lang="fr-FR"/>
          </a:p>
        </p:txBody>
      </p:sp>
      <p:sp>
        <p:nvSpPr>
          <p:cNvPr id="9237" name="AutoShape 21"/>
          <p:cNvSpPr>
            <a:spLocks/>
          </p:cNvSpPr>
          <p:nvPr/>
        </p:nvSpPr>
        <p:spPr bwMode="auto">
          <a:xfrm rot="-2400000">
            <a:off x="2339975" y="4289425"/>
            <a:ext cx="976313" cy="342900"/>
          </a:xfrm>
          <a:prstGeom prst="rightArrow">
            <a:avLst>
              <a:gd name="adj1" fmla="val 50000"/>
              <a:gd name="adj2" fmla="val 71181"/>
            </a:avLst>
          </a:prstGeom>
          <a:solidFill>
            <a:srgbClr val="FF0000"/>
          </a:solidFill>
          <a:ln w="12700">
            <a:solidFill>
              <a:schemeClr val="tx1"/>
            </a:solidFill>
            <a:miter lim="800000"/>
            <a:headEnd/>
            <a:tailEnd/>
          </a:ln>
        </p:spPr>
        <p:txBody>
          <a:bodyPr lIns="0" tIns="0" rIns="0" bIns="0"/>
          <a:lstStyle/>
          <a:p>
            <a:endParaRPr lang="fr-FR"/>
          </a:p>
        </p:txBody>
      </p:sp>
      <p:sp>
        <p:nvSpPr>
          <p:cNvPr id="9238" name="AutoShape 22"/>
          <p:cNvSpPr>
            <a:spLocks/>
          </p:cNvSpPr>
          <p:nvPr/>
        </p:nvSpPr>
        <p:spPr bwMode="auto">
          <a:xfrm rot="-9540000">
            <a:off x="3563938" y="5083175"/>
            <a:ext cx="976312" cy="341313"/>
          </a:xfrm>
          <a:prstGeom prst="rightArrow">
            <a:avLst>
              <a:gd name="adj1" fmla="val 50000"/>
              <a:gd name="adj2" fmla="val 71511"/>
            </a:avLst>
          </a:prstGeom>
          <a:solidFill>
            <a:srgbClr val="FF0000"/>
          </a:solidFill>
          <a:ln w="12700">
            <a:solidFill>
              <a:schemeClr val="tx1"/>
            </a:solidFill>
            <a:miter lim="800000"/>
            <a:headEnd/>
            <a:tailEnd/>
          </a:ln>
        </p:spPr>
        <p:txBody>
          <a:bodyPr lIns="0" tIns="0" rIns="0" bIns="0"/>
          <a:lstStyle/>
          <a:p>
            <a:endParaRPr lang="fr-FR"/>
          </a:p>
        </p:txBody>
      </p:sp>
      <p:sp>
        <p:nvSpPr>
          <p:cNvPr id="9239" name="AutoShape 23"/>
          <p:cNvSpPr>
            <a:spLocks/>
          </p:cNvSpPr>
          <p:nvPr/>
        </p:nvSpPr>
        <p:spPr bwMode="auto">
          <a:xfrm rot="-9540000">
            <a:off x="3910013" y="2776538"/>
            <a:ext cx="976312" cy="269875"/>
          </a:xfrm>
          <a:prstGeom prst="rightArrow">
            <a:avLst>
              <a:gd name="adj1" fmla="val 50000"/>
              <a:gd name="adj2" fmla="val 90441"/>
            </a:avLst>
          </a:prstGeom>
          <a:solidFill>
            <a:srgbClr val="FF0000"/>
          </a:solidFill>
          <a:ln w="12700">
            <a:solidFill>
              <a:schemeClr val="tx1"/>
            </a:solidFill>
            <a:miter lim="800000"/>
            <a:headEnd/>
            <a:tailEnd/>
          </a:ln>
        </p:spPr>
        <p:txBody>
          <a:bodyPr lIns="0" tIns="0" rIns="0" bIns="0"/>
          <a:lstStyle/>
          <a:p>
            <a:endParaRPr lang="fr-FR"/>
          </a:p>
        </p:txBody>
      </p:sp>
      <p:sp>
        <p:nvSpPr>
          <p:cNvPr id="9240" name="AutoShape 24"/>
          <p:cNvSpPr>
            <a:spLocks/>
          </p:cNvSpPr>
          <p:nvPr/>
        </p:nvSpPr>
        <p:spPr bwMode="auto">
          <a:xfrm rot="4859999">
            <a:off x="2713037" y="1684338"/>
            <a:ext cx="976313" cy="287338"/>
          </a:xfrm>
          <a:prstGeom prst="rightArrow">
            <a:avLst>
              <a:gd name="adj1" fmla="val 50000"/>
              <a:gd name="adj2" fmla="val 84945"/>
            </a:avLst>
          </a:prstGeom>
          <a:solidFill>
            <a:srgbClr val="FF0000"/>
          </a:solidFill>
          <a:ln w="12700">
            <a:solidFill>
              <a:schemeClr val="tx1"/>
            </a:solidFill>
            <a:miter lim="800000"/>
            <a:headEnd/>
            <a:tailEnd/>
          </a:ln>
        </p:spPr>
        <p:txBody>
          <a:bodyPr lIns="0" tIns="0" rIns="0" bIns="0"/>
          <a:lstStyle/>
          <a:p>
            <a:endParaRPr lang="fr-FR"/>
          </a:p>
        </p:txBody>
      </p:sp>
      <p:sp>
        <p:nvSpPr>
          <p:cNvPr id="9241" name="AutoShape 25"/>
          <p:cNvSpPr>
            <a:spLocks/>
          </p:cNvSpPr>
          <p:nvPr/>
        </p:nvSpPr>
        <p:spPr bwMode="auto">
          <a:xfrm rot="-4620000">
            <a:off x="2093913" y="3602038"/>
            <a:ext cx="976312" cy="341312"/>
          </a:xfrm>
          <a:prstGeom prst="rightArrow">
            <a:avLst>
              <a:gd name="adj1" fmla="val 50000"/>
              <a:gd name="adj2" fmla="val 71512"/>
            </a:avLst>
          </a:prstGeom>
          <a:solidFill>
            <a:srgbClr val="FF0000"/>
          </a:solidFill>
          <a:ln w="12700">
            <a:solidFill>
              <a:schemeClr val="tx1"/>
            </a:solidFill>
            <a:miter lim="800000"/>
            <a:headEnd/>
            <a:tailEnd/>
          </a:ln>
        </p:spPr>
        <p:txBody>
          <a:bodyPr lIns="0" tIns="0" rIns="0" bIns="0"/>
          <a:lstStyle/>
          <a:p>
            <a:endParaRPr lang="fr-FR"/>
          </a:p>
        </p:txBody>
      </p:sp>
      <p:sp>
        <p:nvSpPr>
          <p:cNvPr id="9242" name="AutoShape 26"/>
          <p:cNvSpPr>
            <a:spLocks/>
          </p:cNvSpPr>
          <p:nvPr/>
        </p:nvSpPr>
        <p:spPr bwMode="auto">
          <a:xfrm rot="-9540000">
            <a:off x="4140200" y="3643313"/>
            <a:ext cx="976313" cy="342900"/>
          </a:xfrm>
          <a:prstGeom prst="rightArrow">
            <a:avLst>
              <a:gd name="adj1" fmla="val 50000"/>
              <a:gd name="adj2" fmla="val 71181"/>
            </a:avLst>
          </a:prstGeom>
          <a:solidFill>
            <a:srgbClr val="FF0000"/>
          </a:solidFill>
          <a:ln w="12700">
            <a:solidFill>
              <a:schemeClr val="tx1"/>
            </a:solidFill>
            <a:miter lim="800000"/>
            <a:headEnd/>
            <a:tailEnd/>
          </a:ln>
        </p:spPr>
        <p:txBody>
          <a:bodyPr lIns="0" tIns="0" rIns="0" bIns="0"/>
          <a:lstStyle/>
          <a:p>
            <a:endParaRPr lang="fr-FR"/>
          </a:p>
        </p:txBody>
      </p:sp>
      <p:sp>
        <p:nvSpPr>
          <p:cNvPr id="9243" name="Rectangle 27"/>
          <p:cNvSpPr>
            <a:spLocks/>
          </p:cNvSpPr>
          <p:nvPr/>
        </p:nvSpPr>
        <p:spPr bwMode="auto">
          <a:xfrm>
            <a:off x="1619250" y="188913"/>
            <a:ext cx="35306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p>
            <a:pPr marL="39688"/>
            <a:r>
              <a:rPr lang="en-US" sz="2400" b="1">
                <a:sym typeface="Arial" pitchFamily="34" charset="0"/>
              </a:rPr>
              <a:t>Status: Widespread Resources and Poverty</a:t>
            </a:r>
          </a:p>
        </p:txBody>
      </p:sp>
      <p:grpSp>
        <p:nvGrpSpPr>
          <p:cNvPr id="9244" name="Group 28"/>
          <p:cNvGrpSpPr>
            <a:grpSpLocks/>
          </p:cNvGrpSpPr>
          <p:nvPr/>
        </p:nvGrpSpPr>
        <p:grpSpPr bwMode="auto">
          <a:xfrm>
            <a:off x="4330700" y="260350"/>
            <a:ext cx="4489450" cy="2735263"/>
            <a:chOff x="0" y="0"/>
            <a:chExt cx="2827" cy="1723"/>
          </a:xfrm>
        </p:grpSpPr>
        <p:sp>
          <p:nvSpPr>
            <p:cNvPr id="9245" name="AutoShape 29"/>
            <p:cNvSpPr>
              <a:spLocks/>
            </p:cNvSpPr>
            <p:nvPr/>
          </p:nvSpPr>
          <p:spPr bwMode="auto">
            <a:xfrm>
              <a:off x="0" y="0"/>
              <a:ext cx="2827" cy="1723"/>
            </a:xfrm>
            <a:custGeom>
              <a:avLst/>
              <a:gdLst/>
              <a:ahLst/>
              <a:cxnLst/>
              <a:rect l="0" t="0" r="r" b="b"/>
              <a:pathLst>
                <a:path w="21600" h="21600">
                  <a:moveTo>
                    <a:pt x="3933" y="0"/>
                  </a:moveTo>
                  <a:lnTo>
                    <a:pt x="3933" y="12600"/>
                  </a:lnTo>
                  <a:lnTo>
                    <a:pt x="0" y="15181"/>
                  </a:lnTo>
                  <a:lnTo>
                    <a:pt x="3933" y="18000"/>
                  </a:lnTo>
                  <a:lnTo>
                    <a:pt x="3933" y="21600"/>
                  </a:lnTo>
                  <a:lnTo>
                    <a:pt x="6878" y="21600"/>
                  </a:lnTo>
                  <a:lnTo>
                    <a:pt x="11294" y="21600"/>
                  </a:lnTo>
                  <a:lnTo>
                    <a:pt x="21600" y="21600"/>
                  </a:lnTo>
                  <a:lnTo>
                    <a:pt x="21600" y="18000"/>
                  </a:lnTo>
                  <a:lnTo>
                    <a:pt x="21600" y="12600"/>
                  </a:lnTo>
                  <a:lnTo>
                    <a:pt x="21600" y="0"/>
                  </a:lnTo>
                  <a:lnTo>
                    <a:pt x="11294" y="0"/>
                  </a:lnTo>
                  <a:lnTo>
                    <a:pt x="6878" y="0"/>
                  </a:lnTo>
                  <a:close/>
                  <a:moveTo>
                    <a:pt x="3933" y="0"/>
                  </a:moveTo>
                </a:path>
              </a:pathLst>
            </a:custGeom>
            <a:solidFill>
              <a:srgbClr val="99CCCC"/>
            </a:solidFill>
            <a:ln w="12700">
              <a:solidFill>
                <a:schemeClr val="tx1"/>
              </a:solidFill>
              <a:miter lim="800000"/>
              <a:headEnd/>
              <a:tailEnd/>
            </a:ln>
          </p:spPr>
          <p:txBody>
            <a:bodyPr lIns="0" tIns="0" rIns="0" bIns="0"/>
            <a:lstStyle/>
            <a:p>
              <a:endParaRPr lang="fr-FR"/>
            </a:p>
          </p:txBody>
        </p:sp>
        <p:sp>
          <p:nvSpPr>
            <p:cNvPr id="9246" name="Rectangle 30"/>
            <p:cNvSpPr>
              <a:spLocks/>
            </p:cNvSpPr>
            <p:nvPr/>
          </p:nvSpPr>
          <p:spPr bwMode="auto">
            <a:xfrm>
              <a:off x="514" y="0"/>
              <a:ext cx="2312" cy="1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p>
              <a:pPr marL="39688">
                <a:lnSpc>
                  <a:spcPct val="90000"/>
                </a:lnSpc>
                <a:spcBef>
                  <a:spcPts val="213"/>
                </a:spcBef>
                <a:buClr>
                  <a:srgbClr val="000000"/>
                </a:buClr>
                <a:buSzPct val="100000"/>
                <a:buFont typeface="Wingdings" pitchFamily="2" charset="2"/>
                <a:buChar char=""/>
              </a:pPr>
              <a:r>
                <a:rPr lang="en-US" sz="1000">
                  <a:solidFill>
                    <a:srgbClr val="000000"/>
                  </a:solidFill>
                  <a:sym typeface="Arial" pitchFamily="34" charset="0"/>
                </a:rPr>
                <a:t>There is consensus that the extractor sector in its present form and character enforces poverty rather than reducing it</a:t>
              </a:r>
            </a:p>
            <a:p>
              <a:pPr marL="39688">
                <a:lnSpc>
                  <a:spcPct val="90000"/>
                </a:lnSpc>
                <a:spcBef>
                  <a:spcPts val="213"/>
                </a:spcBef>
                <a:buClr>
                  <a:srgbClr val="000000"/>
                </a:buClr>
                <a:buSzPct val="100000"/>
                <a:buFont typeface="Wingdings" pitchFamily="2" charset="2"/>
                <a:buChar char=""/>
              </a:pPr>
              <a:r>
                <a:rPr lang="en-US" sz="1000">
                  <a:solidFill>
                    <a:srgbClr val="000000"/>
                  </a:solidFill>
                  <a:sym typeface="Arial" pitchFamily="34" charset="0"/>
                </a:rPr>
                <a:t>There is consensus that the sector in present form fuels conflicts, engenders human right violations and promotes gross equality.</a:t>
              </a:r>
            </a:p>
            <a:p>
              <a:pPr marL="39688">
                <a:lnSpc>
                  <a:spcPct val="90000"/>
                </a:lnSpc>
                <a:spcBef>
                  <a:spcPts val="213"/>
                </a:spcBef>
                <a:buClr>
                  <a:srgbClr val="000000"/>
                </a:buClr>
                <a:buSzPct val="100000"/>
                <a:buFont typeface="Wingdings" pitchFamily="2" charset="2"/>
                <a:buChar char=""/>
              </a:pPr>
              <a:r>
                <a:rPr lang="en-US" sz="1000">
                  <a:solidFill>
                    <a:srgbClr val="000000"/>
                  </a:solidFill>
                  <a:sym typeface="Arial" pitchFamily="34" charset="0"/>
                </a:rPr>
                <a:t>Major stakeholders in the extract sector have evolved initiatives/ processes in reaction to these criticisms</a:t>
              </a:r>
            </a:p>
            <a:p>
              <a:pPr marL="39688">
                <a:lnSpc>
                  <a:spcPct val="90000"/>
                </a:lnSpc>
              </a:pPr>
              <a:endParaRPr lang="en-US" sz="1000">
                <a:solidFill>
                  <a:srgbClr val="000000"/>
                </a:solidFill>
                <a:sym typeface="Arial" pitchFamily="34" charset="0"/>
              </a:endParaRPr>
            </a:p>
            <a:p>
              <a:pPr marL="39688">
                <a:lnSpc>
                  <a:spcPct val="90000"/>
                </a:lnSpc>
              </a:pPr>
              <a:r>
                <a:rPr lang="en-US" sz="1000">
                  <a:solidFill>
                    <a:srgbClr val="000000"/>
                  </a:solidFill>
                  <a:sym typeface="Arial" pitchFamily="34" charset="0"/>
                </a:rPr>
                <a:t>-  About  12 mineral dependent countries as well as 6 oil dependent counties in Africa went HIPC and had the worst human development indicators with most of civil conflicts between the 1990s and 2004 (WB). </a:t>
              </a:r>
            </a:p>
            <a:p>
              <a:pPr marL="39688">
                <a:lnSpc>
                  <a:spcPct val="90000"/>
                </a:lnSpc>
              </a:pPr>
              <a:r>
                <a:rPr lang="en-US" sz="1000">
                  <a:solidFill>
                    <a:srgbClr val="000000"/>
                  </a:solidFill>
                  <a:sym typeface="Arial" pitchFamily="34" charset="0"/>
                </a:rPr>
                <a:t>These include Nigeria, Sierra Leone, Chad, Gabon, DRC and Ghana. Liberia, Senegal and Guinea Bissau experience similar problems in the production of other valuable natural resources such as timber, fish, and cashew nuts. </a:t>
              </a:r>
            </a:p>
          </p:txBody>
        </p:sp>
      </p:grpSp>
      <p:grpSp>
        <p:nvGrpSpPr>
          <p:cNvPr id="9247" name="Group 31"/>
          <p:cNvGrpSpPr>
            <a:grpSpLocks/>
          </p:cNvGrpSpPr>
          <p:nvPr/>
        </p:nvGrpSpPr>
        <p:grpSpPr bwMode="auto">
          <a:xfrm>
            <a:off x="4295775" y="3573463"/>
            <a:ext cx="4524375" cy="3024187"/>
            <a:chOff x="0" y="0"/>
            <a:chExt cx="2849" cy="1905"/>
          </a:xfrm>
        </p:grpSpPr>
        <p:sp>
          <p:nvSpPr>
            <p:cNvPr id="9248" name="AutoShape 32"/>
            <p:cNvSpPr>
              <a:spLocks/>
            </p:cNvSpPr>
            <p:nvPr/>
          </p:nvSpPr>
          <p:spPr bwMode="auto">
            <a:xfrm>
              <a:off x="0" y="0"/>
              <a:ext cx="2849" cy="1905"/>
            </a:xfrm>
            <a:custGeom>
              <a:avLst/>
              <a:gdLst/>
              <a:ahLst/>
              <a:cxnLst/>
              <a:rect l="0" t="0" r="r" b="b"/>
              <a:pathLst>
                <a:path w="21600" h="21600">
                  <a:moveTo>
                    <a:pt x="5095" y="0"/>
                  </a:moveTo>
                  <a:lnTo>
                    <a:pt x="5095" y="12600"/>
                  </a:lnTo>
                  <a:lnTo>
                    <a:pt x="0" y="11407"/>
                  </a:lnTo>
                  <a:lnTo>
                    <a:pt x="5095" y="18000"/>
                  </a:lnTo>
                  <a:lnTo>
                    <a:pt x="5095" y="21600"/>
                  </a:lnTo>
                  <a:lnTo>
                    <a:pt x="7846" y="21600"/>
                  </a:lnTo>
                  <a:lnTo>
                    <a:pt x="11972" y="21600"/>
                  </a:lnTo>
                  <a:lnTo>
                    <a:pt x="21600" y="21600"/>
                  </a:lnTo>
                  <a:lnTo>
                    <a:pt x="21600" y="18000"/>
                  </a:lnTo>
                  <a:lnTo>
                    <a:pt x="21600" y="12600"/>
                  </a:lnTo>
                  <a:lnTo>
                    <a:pt x="21600" y="0"/>
                  </a:lnTo>
                  <a:lnTo>
                    <a:pt x="11972" y="0"/>
                  </a:lnTo>
                  <a:lnTo>
                    <a:pt x="7846" y="0"/>
                  </a:lnTo>
                  <a:close/>
                  <a:moveTo>
                    <a:pt x="5095" y="0"/>
                  </a:moveTo>
                </a:path>
              </a:pathLst>
            </a:custGeom>
            <a:solidFill>
              <a:srgbClr val="99CCCC"/>
            </a:solidFill>
            <a:ln w="12700">
              <a:solidFill>
                <a:schemeClr val="tx1"/>
              </a:solidFill>
              <a:miter lim="800000"/>
              <a:headEnd/>
              <a:tailEnd/>
            </a:ln>
          </p:spPr>
          <p:txBody>
            <a:bodyPr lIns="0" tIns="0" rIns="0" bIns="0"/>
            <a:lstStyle/>
            <a:p>
              <a:endParaRPr lang="fr-FR"/>
            </a:p>
          </p:txBody>
        </p:sp>
        <p:sp>
          <p:nvSpPr>
            <p:cNvPr id="9249" name="Rectangle 33"/>
            <p:cNvSpPr>
              <a:spLocks/>
            </p:cNvSpPr>
            <p:nvPr/>
          </p:nvSpPr>
          <p:spPr bwMode="auto">
            <a:xfrm>
              <a:off x="672" y="0"/>
              <a:ext cx="2176" cy="1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p>
              <a:pPr marL="39688"/>
              <a:r>
                <a:rPr lang="en-US" sz="1000">
                  <a:solidFill>
                    <a:srgbClr val="000000"/>
                  </a:solidFill>
                  <a:sym typeface="Arial" pitchFamily="34" charset="0"/>
                </a:rPr>
                <a:t>Broadly, there are four problems facing these countries:</a:t>
              </a:r>
            </a:p>
            <a:p>
              <a:pPr marL="39688"/>
              <a:endParaRPr lang="en-US" sz="1000">
                <a:solidFill>
                  <a:srgbClr val="000000"/>
                </a:solidFill>
                <a:sym typeface="Arial" pitchFamily="34" charset="0"/>
              </a:endParaRPr>
            </a:p>
            <a:p>
              <a:pPr marL="39688"/>
              <a:r>
                <a:rPr lang="en-US" sz="1000">
                  <a:solidFill>
                    <a:srgbClr val="000000"/>
                  </a:solidFill>
                  <a:sym typeface="Arial" pitchFamily="34" charset="0"/>
                </a:rPr>
                <a:t>domestic governance problems- effective &amp; efficient  utilization of resources  (including the mismanagement and corrupt use of revenues, reflecting poor quality budget processes and budgetary outcomes) </a:t>
              </a:r>
            </a:p>
            <a:p>
              <a:pPr marL="39688"/>
              <a:endParaRPr lang="en-US" sz="1000">
                <a:solidFill>
                  <a:srgbClr val="000000"/>
                </a:solidFill>
                <a:sym typeface="Arial" pitchFamily="34" charset="0"/>
              </a:endParaRPr>
            </a:p>
            <a:p>
              <a:pPr marL="39688"/>
              <a:r>
                <a:rPr lang="en-US" sz="1000">
                  <a:solidFill>
                    <a:srgbClr val="000000"/>
                  </a:solidFill>
                  <a:sym typeface="Arial" pitchFamily="34" charset="0"/>
                </a:rPr>
                <a:t>regulatory problems- obligations of extractive companies, including transparency of what they pay as revenues to government relative to what they earn and retain;</a:t>
              </a:r>
            </a:p>
            <a:p>
              <a:pPr marL="39688"/>
              <a:endParaRPr lang="en-US" sz="1000">
                <a:solidFill>
                  <a:srgbClr val="000000"/>
                </a:solidFill>
                <a:sym typeface="Arial" pitchFamily="34" charset="0"/>
              </a:endParaRPr>
            </a:p>
            <a:p>
              <a:pPr marL="39688"/>
              <a:r>
                <a:rPr lang="en-US" sz="1000">
                  <a:solidFill>
                    <a:srgbClr val="000000"/>
                  </a:solidFill>
                  <a:sym typeface="Arial" pitchFamily="34" charset="0"/>
                </a:rPr>
                <a:t>terms of trade problems facing commodities, as reflected in price volatilities and trend declines, </a:t>
              </a:r>
            </a:p>
            <a:p>
              <a:pPr marL="39688"/>
              <a:endParaRPr lang="en-US" sz="1000">
                <a:solidFill>
                  <a:srgbClr val="000000"/>
                </a:solidFill>
                <a:sym typeface="Arial" pitchFamily="34" charset="0"/>
              </a:endParaRPr>
            </a:p>
            <a:p>
              <a:pPr marL="39688"/>
              <a:r>
                <a:rPr lang="en-US" sz="1000">
                  <a:solidFill>
                    <a:srgbClr val="000000"/>
                  </a:solidFill>
                  <a:sym typeface="Arial" pitchFamily="34" charset="0"/>
                </a:rPr>
                <a:t>environmental and social problems related to the extractive processes.</a:t>
              </a:r>
            </a:p>
          </p:txBody>
        </p:sp>
      </p:grpSp>
      <p:sp>
        <p:nvSpPr>
          <p:cNvPr id="9250" name="AutoShape 34"/>
          <p:cNvSpPr>
            <a:spLocks/>
          </p:cNvSpPr>
          <p:nvPr/>
        </p:nvSpPr>
        <p:spPr bwMode="auto">
          <a:xfrm rot="8100000">
            <a:off x="2201863" y="2773363"/>
            <a:ext cx="976312" cy="269875"/>
          </a:xfrm>
          <a:prstGeom prst="rightArrow">
            <a:avLst>
              <a:gd name="adj1" fmla="val 50000"/>
              <a:gd name="adj2" fmla="val 90441"/>
            </a:avLst>
          </a:prstGeom>
          <a:solidFill>
            <a:srgbClr val="FF0000"/>
          </a:solidFill>
          <a:ln w="12700">
            <a:solidFill>
              <a:schemeClr val="tx1"/>
            </a:solidFill>
            <a:miter lim="800000"/>
            <a:headEnd/>
            <a:tailEnd/>
          </a:ln>
        </p:spPr>
        <p:txBody>
          <a:bodyPr lIns="0" tIns="0" rIns="0" bIns="0"/>
          <a:lstStyle/>
          <a:p>
            <a:endParaRPr lang="fr-FR"/>
          </a:p>
        </p:txBody>
      </p:sp>
      <p:sp>
        <p:nvSpPr>
          <p:cNvPr id="9251" name="AutoShape 35"/>
          <p:cNvSpPr>
            <a:spLocks/>
          </p:cNvSpPr>
          <p:nvPr/>
        </p:nvSpPr>
        <p:spPr bwMode="auto">
          <a:xfrm rot="-6000000">
            <a:off x="1627981" y="3925094"/>
            <a:ext cx="976313" cy="269875"/>
          </a:xfrm>
          <a:prstGeom prst="rightArrow">
            <a:avLst>
              <a:gd name="adj1" fmla="val 50000"/>
              <a:gd name="adj2" fmla="val 90441"/>
            </a:avLst>
          </a:prstGeom>
          <a:solidFill>
            <a:srgbClr val="FF0000"/>
          </a:solidFill>
          <a:ln w="12700">
            <a:solidFill>
              <a:schemeClr val="tx1"/>
            </a:solidFill>
            <a:miter lim="800000"/>
            <a:headEnd/>
            <a:tailEnd/>
          </a:ln>
        </p:spPr>
        <p:txBody>
          <a:bodyPr lIns="0" tIns="0" rIns="0" bIns="0"/>
          <a:lstStyle/>
          <a:p>
            <a:endParaRPr lang="fr-FR"/>
          </a:p>
        </p:txBody>
      </p:sp>
      <p:sp>
        <p:nvSpPr>
          <p:cNvPr id="9252" name="AutoShape 36"/>
          <p:cNvSpPr>
            <a:spLocks/>
          </p:cNvSpPr>
          <p:nvPr/>
        </p:nvSpPr>
        <p:spPr bwMode="auto">
          <a:xfrm rot="-3900000">
            <a:off x="886619" y="3148806"/>
            <a:ext cx="936625" cy="341313"/>
          </a:xfrm>
          <a:prstGeom prst="rightArrow">
            <a:avLst>
              <a:gd name="adj1" fmla="val 41093"/>
              <a:gd name="adj2" fmla="val 62697"/>
            </a:avLst>
          </a:prstGeom>
          <a:solidFill>
            <a:srgbClr val="FF0000"/>
          </a:solidFill>
          <a:ln w="12700">
            <a:solidFill>
              <a:schemeClr val="tx1"/>
            </a:solidFill>
            <a:miter lim="800000"/>
            <a:headEnd/>
            <a:tailEnd/>
          </a:ln>
        </p:spPr>
        <p:txBody>
          <a:bodyPr lIns="0" tIns="0" rIns="0" bIns="0"/>
          <a:lstStyle/>
          <a:p>
            <a:endParaRPr lang="fr-FR"/>
          </a:p>
        </p:txBody>
      </p:sp>
      <p:pic>
        <p:nvPicPr>
          <p:cNvPr id="9253" name="Picture 37" descr="ForDIA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457200"/>
            <a:ext cx="6096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9254" name="Picture 38" descr="Publish What You Pa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9938" y="381000"/>
            <a:ext cx="754062"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e la date 4"/>
          <p:cNvSpPr>
            <a:spLocks noGrp="1"/>
          </p:cNvSpPr>
          <p:nvPr>
            <p:ph type="dt" sz="half" idx="10"/>
          </p:nvPr>
        </p:nvSpPr>
        <p:spPr/>
        <p:txBody>
          <a:bodyPr/>
          <a:lstStyle/>
          <a:p>
            <a:r>
              <a:rPr lang="en-GB"/>
              <a:t>Monday, May 14 2012</a:t>
            </a:r>
          </a:p>
        </p:txBody>
      </p:sp>
      <p:sp>
        <p:nvSpPr>
          <p:cNvPr id="10" name="Espace réservé du pied de page 5"/>
          <p:cNvSpPr>
            <a:spLocks noGrp="1"/>
          </p:cNvSpPr>
          <p:nvPr>
            <p:ph type="ftr" sz="quarter" idx="11"/>
          </p:nvPr>
        </p:nvSpPr>
        <p:spPr/>
        <p:txBody>
          <a:bodyPr/>
          <a:lstStyle/>
          <a:p>
            <a:r>
              <a:rPr lang="en-GB"/>
              <a:t>East African Trade Union Confederation Workshop-Zanzibar</a:t>
            </a:r>
          </a:p>
        </p:txBody>
      </p:sp>
      <p:sp>
        <p:nvSpPr>
          <p:cNvPr id="11" name="Espace réservé du numéro de diapositive 6"/>
          <p:cNvSpPr>
            <a:spLocks noGrp="1"/>
          </p:cNvSpPr>
          <p:nvPr>
            <p:ph type="sldNum" sz="quarter" idx="12"/>
          </p:nvPr>
        </p:nvSpPr>
        <p:spPr/>
        <p:txBody>
          <a:bodyPr/>
          <a:lstStyle/>
          <a:p>
            <a:fld id="{2DEAA936-91D6-4EB1-8D5F-A09BD2367BAA}" type="slidenum">
              <a:rPr lang="en-GB"/>
              <a:pPr/>
              <a:t>7</a:t>
            </a:fld>
            <a:endParaRPr lang="en-GB"/>
          </a:p>
        </p:txBody>
      </p:sp>
      <p:sp>
        <p:nvSpPr>
          <p:cNvPr id="58370" name="Rectangle 2"/>
          <p:cNvSpPr>
            <a:spLocks noGrp="1" noChangeArrowheads="1"/>
          </p:cNvSpPr>
          <p:nvPr>
            <p:ph type="title"/>
          </p:nvPr>
        </p:nvSpPr>
        <p:spPr/>
        <p:txBody>
          <a:bodyPr/>
          <a:lstStyle/>
          <a:p>
            <a:r>
              <a:rPr lang="en-GB"/>
              <a:t>History and Essence of PWYP</a:t>
            </a:r>
          </a:p>
        </p:txBody>
      </p:sp>
      <p:sp>
        <p:nvSpPr>
          <p:cNvPr id="58376" name="Rectangle 8"/>
          <p:cNvSpPr>
            <a:spLocks noGrp="1" noChangeArrowheads="1"/>
          </p:cNvSpPr>
          <p:nvPr>
            <p:ph type="body" sz="half" idx="1"/>
          </p:nvPr>
        </p:nvSpPr>
        <p:spPr>
          <a:xfrm>
            <a:off x="533400" y="1981200"/>
            <a:ext cx="4038600" cy="4525963"/>
          </a:xfrm>
        </p:spPr>
        <p:txBody>
          <a:bodyPr/>
          <a:lstStyle/>
          <a:p>
            <a:endParaRPr lang="fr-FR"/>
          </a:p>
        </p:txBody>
      </p:sp>
      <p:sp>
        <p:nvSpPr>
          <p:cNvPr id="58377" name="Rectangle 9"/>
          <p:cNvSpPr>
            <a:spLocks noGrp="1" noChangeArrowheads="1"/>
          </p:cNvSpPr>
          <p:nvPr>
            <p:ph type="body" sz="half" idx="2"/>
          </p:nvPr>
        </p:nvSpPr>
        <p:spPr>
          <a:xfrm>
            <a:off x="4800600" y="2133600"/>
            <a:ext cx="4038600" cy="4525963"/>
          </a:xfrm>
        </p:spPr>
        <p:txBody>
          <a:bodyPr/>
          <a:lstStyle/>
          <a:p>
            <a:endParaRPr lang="fr-FR"/>
          </a:p>
        </p:txBody>
      </p:sp>
      <p:sp>
        <p:nvSpPr>
          <p:cNvPr id="58372" name="Rectangle 4"/>
          <p:cNvSpPr>
            <a:spLocks noChangeArrowheads="1"/>
          </p:cNvSpPr>
          <p:nvPr/>
        </p:nvSpPr>
        <p:spPr bwMode="auto">
          <a:xfrm>
            <a:off x="4800600" y="1295400"/>
            <a:ext cx="4176713" cy="5300663"/>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132080" bIns="50800"/>
          <a:lstStyle/>
          <a:p>
            <a:pPr marL="342900" indent="-342900">
              <a:lnSpc>
                <a:spcPct val="80000"/>
              </a:lnSpc>
              <a:spcBef>
                <a:spcPct val="20000"/>
              </a:spcBef>
            </a:pPr>
            <a:r>
              <a:rPr lang="en-US" sz="1500" b="1"/>
              <a:t>By Industry, Government &amp; IFIs</a:t>
            </a:r>
          </a:p>
          <a:p>
            <a:pPr marL="342900" indent="-342900">
              <a:lnSpc>
                <a:spcPct val="80000"/>
              </a:lnSpc>
              <a:spcBef>
                <a:spcPct val="20000"/>
              </a:spcBef>
              <a:buFontTx/>
              <a:buChar char="•"/>
            </a:pPr>
            <a:r>
              <a:rPr lang="en-US" sz="1500"/>
              <a:t>These resulted as response to civil society networks and alliances’ critical voices – AIMES, GMC. Mines and communities, </a:t>
            </a:r>
          </a:p>
          <a:p>
            <a:pPr marL="342900" indent="-342900">
              <a:lnSpc>
                <a:spcPct val="80000"/>
              </a:lnSpc>
              <a:spcBef>
                <a:spcPct val="20000"/>
              </a:spcBef>
              <a:buFontTx/>
              <a:buChar char="•"/>
            </a:pPr>
            <a:r>
              <a:rPr lang="en-US" sz="1500"/>
              <a:t>The industry and Financial Institutions and Government has initiated a number of initiatives with it bid to ensuring good corporate governance </a:t>
            </a:r>
          </a:p>
          <a:p>
            <a:pPr marL="342900" indent="-342900">
              <a:lnSpc>
                <a:spcPct val="80000"/>
              </a:lnSpc>
              <a:spcBef>
                <a:spcPct val="20000"/>
              </a:spcBef>
            </a:pPr>
            <a:r>
              <a:rPr lang="en-US" sz="1500"/>
              <a:t>	-	the World Business Councils on Sustainable Development (WBCSD)  	tracts the corporate sector to ensure corporate greening</a:t>
            </a:r>
          </a:p>
          <a:p>
            <a:pPr marL="342900" indent="-342900">
              <a:lnSpc>
                <a:spcPct val="80000"/>
              </a:lnSpc>
              <a:spcBef>
                <a:spcPct val="20000"/>
              </a:spcBef>
            </a:pPr>
            <a:r>
              <a:rPr lang="en-US" sz="1500"/>
              <a:t>	-	the Global Mining Initiative, the mining sector derivative of the WBCSD 	promotes social corporate responsibility and good corporate governance  	with a variety initiative MMSD, Voluntary Codes, partnerships, cyanide 	code etc.</a:t>
            </a:r>
          </a:p>
          <a:p>
            <a:pPr marL="342900" indent="-342900">
              <a:lnSpc>
                <a:spcPct val="80000"/>
              </a:lnSpc>
              <a:spcBef>
                <a:spcPct val="20000"/>
              </a:spcBef>
              <a:buFontTx/>
              <a:buChar char="•"/>
            </a:pPr>
            <a:r>
              <a:rPr lang="en-US" sz="1500"/>
              <a:t>The WGB initiated the Extractive Industry Review Process (EIR) and guidelines for mining environmental management</a:t>
            </a:r>
          </a:p>
          <a:p>
            <a:pPr marL="342900" indent="-342900">
              <a:lnSpc>
                <a:spcPct val="80000"/>
              </a:lnSpc>
              <a:spcBef>
                <a:spcPct val="20000"/>
              </a:spcBef>
              <a:buFontTx/>
              <a:buChar char="•"/>
            </a:pPr>
            <a:r>
              <a:rPr lang="en-US" sz="1500"/>
              <a:t>IMF Guide on Resource Revenue Transparency</a:t>
            </a:r>
          </a:p>
          <a:p>
            <a:pPr marL="342900" indent="-342900">
              <a:lnSpc>
                <a:spcPct val="80000"/>
              </a:lnSpc>
              <a:spcBef>
                <a:spcPct val="20000"/>
              </a:spcBef>
              <a:buFontTx/>
              <a:buChar char="•"/>
            </a:pPr>
            <a:r>
              <a:rPr lang="en-US" sz="1500" b="1"/>
              <a:t>Partnerships: </a:t>
            </a:r>
            <a:r>
              <a:rPr lang="en-US" sz="1500"/>
              <a:t>Kimberly process(2003) &amp; EITI(2002)</a:t>
            </a:r>
          </a:p>
        </p:txBody>
      </p:sp>
      <p:grpSp>
        <p:nvGrpSpPr>
          <p:cNvPr id="58373" name="Group 5"/>
          <p:cNvGrpSpPr>
            <a:grpSpLocks/>
          </p:cNvGrpSpPr>
          <p:nvPr/>
        </p:nvGrpSpPr>
        <p:grpSpPr bwMode="auto">
          <a:xfrm>
            <a:off x="317500" y="1474788"/>
            <a:ext cx="4254500" cy="5040312"/>
            <a:chOff x="0" y="0"/>
            <a:chExt cx="2680" cy="3175"/>
          </a:xfrm>
        </p:grpSpPr>
        <p:sp>
          <p:nvSpPr>
            <p:cNvPr id="58374" name="Rectangle 6"/>
            <p:cNvSpPr>
              <a:spLocks/>
            </p:cNvSpPr>
            <p:nvPr/>
          </p:nvSpPr>
          <p:spPr bwMode="auto">
            <a:xfrm>
              <a:off x="0" y="0"/>
              <a:ext cx="2677" cy="3175"/>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fr-FR"/>
            </a:p>
          </p:txBody>
        </p:sp>
        <p:sp>
          <p:nvSpPr>
            <p:cNvPr id="58375" name="Rectangle 7"/>
            <p:cNvSpPr>
              <a:spLocks/>
            </p:cNvSpPr>
            <p:nvPr/>
          </p:nvSpPr>
          <p:spPr bwMode="auto">
            <a:xfrm>
              <a:off x="0" y="0"/>
              <a:ext cx="2680" cy="2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p>
              <a:pPr marL="382588" indent="-342900">
                <a:spcBef>
                  <a:spcPts val="413"/>
                </a:spcBef>
              </a:pPr>
              <a:r>
                <a:rPr lang="en-US" b="1">
                  <a:sym typeface="Arial" pitchFamily="34" charset="0"/>
                </a:rPr>
                <a:t>By Civil Society</a:t>
              </a:r>
              <a:r>
                <a:rPr lang="en-US">
                  <a:sym typeface="Arial" pitchFamily="34" charset="0"/>
                </a:rPr>
                <a:t> - </a:t>
              </a:r>
              <a:r>
                <a:rPr lang="en-US" sz="1600">
                  <a:sym typeface="Arial" pitchFamily="34" charset="0"/>
                </a:rPr>
                <a:t>Strong reaction from local communities and civil society groups</a:t>
              </a:r>
            </a:p>
            <a:p>
              <a:pPr marL="382588" indent="-342900">
                <a:spcBef>
                  <a:spcPts val="350"/>
                </a:spcBef>
                <a:buClr>
                  <a:srgbClr val="336666"/>
                </a:buClr>
                <a:buSzPct val="69000"/>
                <a:buFont typeface="Wingdings" pitchFamily="2" charset="2"/>
                <a:buChar char="¢"/>
              </a:pPr>
              <a:r>
                <a:rPr lang="en-US" sz="1600">
                  <a:sym typeface="Arial" pitchFamily="34" charset="0"/>
                </a:rPr>
                <a:t>Communities Affected by extractive industry</a:t>
              </a:r>
            </a:p>
            <a:p>
              <a:pPr marL="382588" indent="-342900">
                <a:spcBef>
                  <a:spcPts val="350"/>
                </a:spcBef>
                <a:buClr>
                  <a:srgbClr val="336666"/>
                </a:buClr>
                <a:buSzPct val="69000"/>
                <a:buFont typeface="Wingdings" pitchFamily="2" charset="2"/>
                <a:buChar char="¢"/>
              </a:pPr>
              <a:r>
                <a:rPr lang="en-US" sz="1600">
                  <a:sym typeface="Arial" pitchFamily="34" charset="0"/>
                </a:rPr>
                <a:t>Mines and communities, Global mining Campaign</a:t>
              </a:r>
            </a:p>
            <a:p>
              <a:pPr marL="382588" indent="-342900">
                <a:spcBef>
                  <a:spcPts val="350"/>
                </a:spcBef>
                <a:buClr>
                  <a:srgbClr val="336666"/>
                </a:buClr>
                <a:buSzPct val="69000"/>
                <a:buFont typeface="Wingdings" pitchFamily="2" charset="2"/>
                <a:buChar char="¢"/>
              </a:pPr>
              <a:r>
                <a:rPr lang="en-US" sz="1600">
                  <a:sym typeface="Arial" pitchFamily="34" charset="0"/>
                </a:rPr>
                <a:t>African Initiative on Mining Environment and Society (AIMES)</a:t>
              </a:r>
            </a:p>
            <a:p>
              <a:pPr marL="382588" indent="-342900">
                <a:spcBef>
                  <a:spcPts val="350"/>
                </a:spcBef>
                <a:buClr>
                  <a:srgbClr val="336666"/>
                </a:buClr>
                <a:buSzPct val="69000"/>
                <a:buFont typeface="Wingdings" pitchFamily="2" charset="2"/>
                <a:buChar char="¢"/>
              </a:pPr>
              <a:r>
                <a:rPr lang="en-US" sz="1600">
                  <a:sym typeface="Arial" pitchFamily="34" charset="0"/>
                </a:rPr>
                <a:t>International Financial Reporting standards for the extractive sector </a:t>
              </a:r>
            </a:p>
            <a:p>
              <a:pPr marL="382588" indent="-342900">
                <a:spcBef>
                  <a:spcPts val="350"/>
                </a:spcBef>
                <a:buClr>
                  <a:srgbClr val="336666"/>
                </a:buClr>
                <a:buSzPct val="69000"/>
                <a:buFont typeface="Wingdings" pitchFamily="2" charset="2"/>
                <a:buChar char="¢"/>
              </a:pPr>
              <a:r>
                <a:rPr lang="en-US" sz="1600">
                  <a:sym typeface="Arial" pitchFamily="34" charset="0"/>
                </a:rPr>
                <a:t>Core Labour Standards for extractive industries etc</a:t>
              </a:r>
            </a:p>
            <a:p>
              <a:pPr marL="382588" indent="-342900">
                <a:spcBef>
                  <a:spcPts val="350"/>
                </a:spcBef>
                <a:buClr>
                  <a:srgbClr val="336666"/>
                </a:buClr>
                <a:buSzPct val="69000"/>
                <a:buFont typeface="Wingdings" pitchFamily="2" charset="2"/>
                <a:buChar char="¢"/>
              </a:pPr>
              <a:r>
                <a:rPr lang="en-US" sz="1600">
                  <a:sym typeface="Arial" pitchFamily="34" charset="0"/>
                </a:rPr>
                <a:t>Kimberley Process, No dirty (gold and Diamond campaigns) </a:t>
              </a:r>
            </a:p>
            <a:p>
              <a:pPr marL="382588" indent="-342900">
                <a:spcBef>
                  <a:spcPts val="350"/>
                </a:spcBef>
                <a:buClr>
                  <a:srgbClr val="336666"/>
                </a:buClr>
                <a:buSzPct val="69000"/>
                <a:buFont typeface="Wingdings" pitchFamily="2" charset="2"/>
                <a:buChar char="¢"/>
              </a:pPr>
              <a:r>
                <a:rPr lang="en-US" sz="1600">
                  <a:sym typeface="Arial" pitchFamily="34" charset="0"/>
                </a:rPr>
                <a:t>Publish what you pay (PWYP) campaign</a:t>
              </a: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en-GB"/>
              <a:t>Monday, May 14 2012</a:t>
            </a:r>
          </a:p>
        </p:txBody>
      </p:sp>
      <p:sp>
        <p:nvSpPr>
          <p:cNvPr id="5" name="Espace réservé du pied de page 4"/>
          <p:cNvSpPr>
            <a:spLocks noGrp="1"/>
          </p:cNvSpPr>
          <p:nvPr>
            <p:ph type="ftr" sz="quarter" idx="11"/>
          </p:nvPr>
        </p:nvSpPr>
        <p:spPr/>
        <p:txBody>
          <a:bodyPr/>
          <a:lstStyle/>
          <a:p>
            <a:r>
              <a:rPr lang="en-GB"/>
              <a:t>East African Trade Union Confederation Workshop-Zanzibar</a:t>
            </a:r>
          </a:p>
        </p:txBody>
      </p:sp>
      <p:sp>
        <p:nvSpPr>
          <p:cNvPr id="6" name="Espace réservé du numéro de diapositive 5"/>
          <p:cNvSpPr>
            <a:spLocks noGrp="1"/>
          </p:cNvSpPr>
          <p:nvPr>
            <p:ph type="sldNum" sz="quarter" idx="12"/>
          </p:nvPr>
        </p:nvSpPr>
        <p:spPr/>
        <p:txBody>
          <a:bodyPr/>
          <a:lstStyle/>
          <a:p>
            <a:fld id="{A6A8870D-8593-4C0D-9D79-B9AB3A004396}" type="slidenum">
              <a:rPr lang="en-GB"/>
              <a:pPr/>
              <a:t>8</a:t>
            </a:fld>
            <a:endParaRPr lang="en-GB"/>
          </a:p>
        </p:txBody>
      </p:sp>
      <p:sp>
        <p:nvSpPr>
          <p:cNvPr id="61442" name="Rectangle 2"/>
          <p:cNvSpPr>
            <a:spLocks noGrp="1" noChangeArrowheads="1"/>
          </p:cNvSpPr>
          <p:nvPr>
            <p:ph type="title"/>
          </p:nvPr>
        </p:nvSpPr>
        <p:spPr/>
        <p:txBody>
          <a:bodyPr/>
          <a:lstStyle/>
          <a:p>
            <a:r>
              <a:rPr lang="en-GB"/>
              <a:t>History and Essence/…PWYP</a:t>
            </a:r>
          </a:p>
        </p:txBody>
      </p:sp>
      <p:sp>
        <p:nvSpPr>
          <p:cNvPr id="61443" name="Rectangle 3"/>
          <p:cNvSpPr>
            <a:spLocks noGrp="1" noChangeArrowheads="1"/>
          </p:cNvSpPr>
          <p:nvPr>
            <p:ph type="body" idx="1"/>
          </p:nvPr>
        </p:nvSpPr>
        <p:spPr/>
        <p:txBody>
          <a:bodyPr/>
          <a:lstStyle/>
          <a:p>
            <a:pPr>
              <a:lnSpc>
                <a:spcPct val="80000"/>
              </a:lnSpc>
            </a:pPr>
            <a:r>
              <a:rPr lang="en-US" sz="1900"/>
              <a:t>Founded in 2002 by Global Witness, Open Society, CAFOD, Save the Children UK, Transparency International among others</a:t>
            </a:r>
          </a:p>
          <a:p>
            <a:pPr>
              <a:lnSpc>
                <a:spcPct val="80000"/>
              </a:lnSpc>
            </a:pPr>
            <a:r>
              <a:rPr lang="en-US" sz="1900"/>
              <a:t>Now more than 300 members from over 50 countries</a:t>
            </a:r>
          </a:p>
          <a:p>
            <a:pPr>
              <a:lnSpc>
                <a:spcPct val="80000"/>
              </a:lnSpc>
            </a:pPr>
            <a:r>
              <a:rPr lang="en-US" sz="1900"/>
              <a:t>Members sign up to general appeal and agree to broad membership principles</a:t>
            </a:r>
          </a:p>
          <a:p>
            <a:pPr>
              <a:lnSpc>
                <a:spcPct val="80000"/>
              </a:lnSpc>
            </a:pPr>
            <a:r>
              <a:rPr lang="en-US" sz="1900"/>
              <a:t>Work as coalition – both nationally and internationally – to pool together collective strengths, resources, contacts and common objectives under one umbrella</a:t>
            </a:r>
          </a:p>
          <a:p>
            <a:pPr>
              <a:lnSpc>
                <a:spcPct val="80000"/>
              </a:lnSpc>
            </a:pPr>
            <a:r>
              <a:rPr lang="en-US" sz="1900"/>
              <a:t>PWYP is a campaign, not an organization</a:t>
            </a:r>
          </a:p>
          <a:p>
            <a:pPr>
              <a:lnSpc>
                <a:spcPct val="80000"/>
              </a:lnSpc>
            </a:pPr>
            <a:r>
              <a:rPr lang="en-US" sz="1900"/>
              <a:t>3 Permanent staff (Int’l Coordinator, Africa Coordinator, Information Officer) ensuring general coordination, working closely with member NGOs and national coalitions </a:t>
            </a:r>
          </a:p>
          <a:p>
            <a:pPr>
              <a:lnSpc>
                <a:spcPct val="80000"/>
              </a:lnSpc>
            </a:pPr>
            <a:r>
              <a:rPr lang="en-US" sz="1900"/>
              <a:t>Global Governance structure: SAG, multiyear action plan, regular  regional and global strategy meetings - emphasis on development of national civil society coalitions to ensure local ownership and independence</a:t>
            </a:r>
            <a:endParaRPr lang="en-GB" sz="19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en-GB"/>
              <a:t>Monday, May 14 2012</a:t>
            </a:r>
          </a:p>
        </p:txBody>
      </p:sp>
      <p:sp>
        <p:nvSpPr>
          <p:cNvPr id="5" name="Espace réservé du pied de page 4"/>
          <p:cNvSpPr>
            <a:spLocks noGrp="1"/>
          </p:cNvSpPr>
          <p:nvPr>
            <p:ph type="ftr" sz="quarter" idx="11"/>
          </p:nvPr>
        </p:nvSpPr>
        <p:spPr/>
        <p:txBody>
          <a:bodyPr/>
          <a:lstStyle/>
          <a:p>
            <a:r>
              <a:rPr lang="en-GB"/>
              <a:t>East African Trade Union Confederation Workshop-Zanzibar</a:t>
            </a:r>
          </a:p>
        </p:txBody>
      </p:sp>
      <p:sp>
        <p:nvSpPr>
          <p:cNvPr id="6" name="Espace réservé du numéro de diapositive 5"/>
          <p:cNvSpPr>
            <a:spLocks noGrp="1"/>
          </p:cNvSpPr>
          <p:nvPr>
            <p:ph type="sldNum" sz="quarter" idx="12"/>
          </p:nvPr>
        </p:nvSpPr>
        <p:spPr/>
        <p:txBody>
          <a:bodyPr/>
          <a:lstStyle/>
          <a:p>
            <a:fld id="{BFB47376-ECFA-4F76-AE0D-815A15F6C49B}" type="slidenum">
              <a:rPr lang="en-GB"/>
              <a:pPr/>
              <a:t>9</a:t>
            </a:fld>
            <a:endParaRPr lang="en-GB"/>
          </a:p>
        </p:txBody>
      </p:sp>
      <p:sp>
        <p:nvSpPr>
          <p:cNvPr id="62466" name="Rectangle 2"/>
          <p:cNvSpPr>
            <a:spLocks noGrp="1" noChangeArrowheads="1"/>
          </p:cNvSpPr>
          <p:nvPr>
            <p:ph type="title"/>
          </p:nvPr>
        </p:nvSpPr>
        <p:spPr/>
        <p:txBody>
          <a:bodyPr/>
          <a:lstStyle/>
          <a:p>
            <a:r>
              <a:rPr lang="en-GB"/>
              <a:t>History and Essence/…PWYP</a:t>
            </a:r>
          </a:p>
        </p:txBody>
      </p:sp>
      <p:sp>
        <p:nvSpPr>
          <p:cNvPr id="62467" name="Rectangle 3"/>
          <p:cNvSpPr>
            <a:spLocks noGrp="1" noChangeArrowheads="1"/>
          </p:cNvSpPr>
          <p:nvPr>
            <p:ph type="body" idx="1"/>
          </p:nvPr>
        </p:nvSpPr>
        <p:spPr/>
        <p:txBody>
          <a:bodyPr/>
          <a:lstStyle/>
          <a:p>
            <a:pPr>
              <a:buFontTx/>
              <a:buNone/>
            </a:pPr>
            <a:r>
              <a:rPr lang="en-US" b="1"/>
              <a:t>Four-fold:</a:t>
            </a:r>
          </a:p>
          <a:p>
            <a:pPr>
              <a:buFontTx/>
              <a:buNone/>
            </a:pPr>
            <a:endParaRPr lang="en-US" b="1"/>
          </a:p>
          <a:p>
            <a:pPr>
              <a:buFontTx/>
              <a:buNone/>
            </a:pPr>
            <a:r>
              <a:rPr lang="en-US"/>
              <a:t>	1) Publish What You </a:t>
            </a:r>
            <a:r>
              <a:rPr lang="en-US">
                <a:solidFill>
                  <a:srgbClr val="FF0000"/>
                </a:solidFill>
              </a:rPr>
              <a:t>Pay, Earn, Spend ,or Should Have Paid</a:t>
            </a:r>
          </a:p>
          <a:p>
            <a:pPr>
              <a:buFontTx/>
              <a:buNone/>
            </a:pPr>
            <a:r>
              <a:rPr lang="en-US">
                <a:solidFill>
                  <a:srgbClr val="FF0000"/>
                </a:solidFill>
              </a:rPr>
              <a:t>	</a:t>
            </a:r>
            <a:r>
              <a:rPr lang="en-US"/>
              <a:t>Revenue transparency (old concept) to be incorporated into international norms and standards</a:t>
            </a:r>
            <a:endParaRPr lang="en-GB"/>
          </a:p>
        </p:txBody>
      </p:sp>
    </p:spTree>
  </p:cSld>
  <p:clrMapOvr>
    <a:masterClrMapping/>
  </p:clrMapOvr>
</p:sld>
</file>

<file path=ppt/theme/theme1.xml><?xml version="1.0" encoding="utf-8"?>
<a:theme xmlns:a="http://schemas.openxmlformats.org/drawingml/2006/main" name="Default Design">
  <a:themeElements>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1272</TotalTime>
  <Words>5503</Words>
  <Application>Microsoft Office PowerPoint</Application>
  <PresentationFormat>Affichage à l'écran (4:3)</PresentationFormat>
  <Paragraphs>808</Paragraphs>
  <Slides>54</Slides>
  <Notes>2</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54</vt:i4>
      </vt:variant>
    </vt:vector>
  </HeadingPairs>
  <TitlesOfParts>
    <vt:vector size="62" baseType="lpstr">
      <vt:lpstr>Arial</vt:lpstr>
      <vt:lpstr>Tahoma</vt:lpstr>
      <vt:lpstr>Wingdings</vt:lpstr>
      <vt:lpstr>Verdana</vt:lpstr>
      <vt:lpstr>Calibri</vt:lpstr>
      <vt:lpstr>Times New Roman</vt:lpstr>
      <vt:lpstr>Antique Olive</vt:lpstr>
      <vt:lpstr>Default Design</vt:lpstr>
      <vt:lpstr>East African Trade Union Confederation Workshop-Zanzibar</vt:lpstr>
      <vt:lpstr>Overview of Presentation</vt:lpstr>
      <vt:lpstr>Extractive Industries Issues and Status: Africa</vt:lpstr>
      <vt:lpstr>Extractive Industries Issues and Status: Africa</vt:lpstr>
      <vt:lpstr>Extractive Industries Issues and Status: Africa</vt:lpstr>
      <vt:lpstr>Présentation PowerPoint</vt:lpstr>
      <vt:lpstr>History and Essence of PWYP</vt:lpstr>
      <vt:lpstr>History and Essence/…PWYP</vt:lpstr>
      <vt:lpstr>History and Essence/…PWYP</vt:lpstr>
      <vt:lpstr>History and Essence…/PWYP</vt:lpstr>
      <vt:lpstr>PWYP-Tanzania Coalition</vt:lpstr>
      <vt:lpstr>PWYP Coalition-Tanzania/Funding</vt:lpstr>
      <vt:lpstr>PWYP-Tanzania Work-Plan</vt:lpstr>
      <vt:lpstr>PWYP-Tanzania Work-Plan…/</vt:lpstr>
      <vt:lpstr>PWYP-Tanzania Work-Plan…/</vt:lpstr>
      <vt:lpstr>PWYP-Tanzania Work-Plan…/</vt:lpstr>
      <vt:lpstr>Challenges and Forward Plans</vt:lpstr>
      <vt:lpstr>Challenges and Forward Plans</vt:lpstr>
      <vt:lpstr>Challenges and Forward Plans</vt:lpstr>
      <vt:lpstr>Challenges and Forward Plans</vt:lpstr>
      <vt:lpstr>Extractive Industries in Tanzania: Issues</vt:lpstr>
      <vt:lpstr>Extractive Industries Status: Tanzania</vt:lpstr>
      <vt:lpstr>Extractive Industries Status: Tanzania </vt:lpstr>
      <vt:lpstr>Extractive Industries Status: Tanzania</vt:lpstr>
      <vt:lpstr>Extractive Industries Status: Tanzania</vt:lpstr>
      <vt:lpstr>Extractive Industries Status: Tanzania</vt:lpstr>
      <vt:lpstr>Extractive Industries Status: Tanzania</vt:lpstr>
      <vt:lpstr>Extractive Industries Status: Tanzania Contribution of Mining Sector as Percentage of GDP (1990 as base year)</vt:lpstr>
      <vt:lpstr>Extractive Industries Status: Tanzania Mineral Production Composition by major types, 1999 -2008 </vt:lpstr>
      <vt:lpstr>Extractive Industries Status: Tanzania General and Mineral Exports in % </vt:lpstr>
      <vt:lpstr>Extractive Industries Status: Tanzania Contributions of major taxes 1999/2000 to 2009/2010 by percentage</vt:lpstr>
      <vt:lpstr>Extractive Industries Status: Tanzania</vt:lpstr>
      <vt:lpstr>Extractive Industries Status: Tanzania</vt:lpstr>
      <vt:lpstr>EITI: Essence and What It Entails</vt:lpstr>
      <vt:lpstr>The EITI Process </vt:lpstr>
      <vt:lpstr>Présentation PowerPoint</vt:lpstr>
      <vt:lpstr>EITI: Essence and What It Entails</vt:lpstr>
      <vt:lpstr>Tanzania TEITI First Reconciliation Report: Key Issues</vt:lpstr>
      <vt:lpstr>Tanzania TEITI First Reconciliation Report: Key Issues</vt:lpstr>
      <vt:lpstr>What Does the Report Tell Us? </vt:lpstr>
      <vt:lpstr>What Does the Report Tell Us? </vt:lpstr>
      <vt:lpstr>What Does the Report Tell Us?.../</vt:lpstr>
      <vt:lpstr>What Does the Report Tell Us?.../</vt:lpstr>
      <vt:lpstr>What Does the Report Tell Us?.../ </vt:lpstr>
      <vt:lpstr>What Does the Report Tell Us?.../</vt:lpstr>
      <vt:lpstr>What Does the Report Tell Us?.../</vt:lpstr>
      <vt:lpstr>What Does the Report Tell Us?.../</vt:lpstr>
      <vt:lpstr>Emerging Issues</vt:lpstr>
      <vt:lpstr>Emerging Issues</vt:lpstr>
      <vt:lpstr>Emerging Issues</vt:lpstr>
      <vt:lpstr>Emerging Issues</vt:lpstr>
      <vt:lpstr>Moving Away from Transparency to  Accountability </vt:lpstr>
      <vt:lpstr>Way Forward: EATUC</vt:lpstr>
      <vt:lpstr>End</vt:lpstr>
    </vt:vector>
  </TitlesOfParts>
  <Company>ForDIA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Tanzania Extractive Industries Transparency Initiative (TEITI) First Report</dc:title>
  <dc:creator>Bubelwa Kaiza</dc:creator>
  <cp:lastModifiedBy>Guy HUNT</cp:lastModifiedBy>
  <cp:revision>106</cp:revision>
  <dcterms:created xsi:type="dcterms:W3CDTF">2011-02-13T16:42:26Z</dcterms:created>
  <dcterms:modified xsi:type="dcterms:W3CDTF">2014-01-22T12:41:44Z</dcterms:modified>
</cp:coreProperties>
</file>